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67" r:id="rId3"/>
    <p:sldId id="298" r:id="rId4"/>
    <p:sldId id="313" r:id="rId5"/>
    <p:sldId id="302" r:id="rId6"/>
    <p:sldId id="306" r:id="rId7"/>
    <p:sldId id="300" r:id="rId8"/>
    <p:sldId id="301" r:id="rId9"/>
    <p:sldId id="314" r:id="rId10"/>
    <p:sldId id="304" r:id="rId11"/>
  </p:sldIdLst>
  <p:sldSz cx="12192000" cy="6858000"/>
  <p:notesSz cx="9296400" cy="7010400"/>
  <p:custDataLst>
    <p:tags r:id="rId13"/>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717DBA-8442-440C-96AF-1F12AC09CD70}" v="26" dt="2026-07-22T19:49:45.90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indy Granquist" userId="fef72f6c-f28c-43fe-8311-413addd2ae40" providerId="ADAL" clId="{0E549257-6E4F-4CBD-AA52-26F577FB86DB}"/>
    <pc:docChg chg="modSld">
      <pc:chgData name="Cindy Granquist" userId="fef72f6c-f28c-43fe-8311-413addd2ae40" providerId="ADAL" clId="{0E549257-6E4F-4CBD-AA52-26F577FB86DB}" dt="2026-07-23T15:12:17.426" v="0" actId="6549"/>
      <pc:docMkLst>
        <pc:docMk/>
      </pc:docMkLst>
      <pc:sldChg chg="modSp mod">
        <pc:chgData name="Cindy Granquist" userId="fef72f6c-f28c-43fe-8311-413addd2ae40" providerId="ADAL" clId="{0E549257-6E4F-4CBD-AA52-26F577FB86DB}" dt="2026-07-23T15:12:17.426" v="0" actId="6549"/>
        <pc:sldMkLst>
          <pc:docMk/>
          <pc:sldMk cId="2175521821" sldId="300"/>
        </pc:sldMkLst>
        <pc:spChg chg="mod">
          <ac:chgData name="Cindy Granquist" userId="fef72f6c-f28c-43fe-8311-413addd2ae40" providerId="ADAL" clId="{0E549257-6E4F-4CBD-AA52-26F577FB86DB}" dt="2026-07-23T15:12:17.426" v="0" actId="6549"/>
          <ac:spMkLst>
            <pc:docMk/>
            <pc:sldMk cId="2175521821" sldId="300"/>
            <ac:spMk id="5" creationId="{57399379-1E30-7DDA-1B17-F925B22565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539" y="0"/>
            <a:ext cx="4028440" cy="352143"/>
          </a:xfrm>
          <a:prstGeom prst="rect">
            <a:avLst/>
          </a:prstGeom>
        </p:spPr>
        <p:txBody>
          <a:bodyPr vert="horz" lIns="91440" tIns="45720" rIns="91440" bIns="45720" rtlCol="0"/>
          <a:lstStyle>
            <a:lvl1pPr algn="r">
              <a:defRPr sz="1200"/>
            </a:lvl1pPr>
          </a:lstStyle>
          <a:p>
            <a:fld id="{4A5F777E-2DD6-47F4-9A0B-9DA07C69CADD}" type="datetimeFigureOut">
              <a:rPr lang="en-US" smtClean="0"/>
              <a:t>7/23/2026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8"/>
            <a:ext cx="4028440" cy="3521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539" y="6658258"/>
            <a:ext cx="4028440" cy="352142"/>
          </a:xfrm>
          <a:prstGeom prst="rect">
            <a:avLst/>
          </a:prstGeom>
        </p:spPr>
        <p:txBody>
          <a:bodyPr vert="horz" lIns="91440" tIns="45720" rIns="91440" bIns="45720" rtlCol="0" anchor="b"/>
          <a:lstStyle>
            <a:lvl1pPr algn="r">
              <a:defRPr sz="1200"/>
            </a:lvl1pPr>
          </a:lstStyle>
          <a:p>
            <a:fld id="{803DFAB7-DE09-48FB-9DB0-ABAD1A44E145}" type="slidenum">
              <a:rPr lang="en-US" smtClean="0"/>
              <a:t>‹#›</a:t>
            </a:fld>
            <a:endParaRPr lang="en-US"/>
          </a:p>
        </p:txBody>
      </p:sp>
    </p:spTree>
    <p:extLst>
      <p:ext uri="{BB962C8B-B14F-4D97-AF65-F5344CB8AC3E}">
        <p14:creationId xmlns:p14="http://schemas.microsoft.com/office/powerpoint/2010/main" val="3548349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419299" y="341167"/>
            <a:ext cx="3507740" cy="513715"/>
          </a:xfrm>
          <a:prstGeom prst="rect">
            <a:avLst/>
          </a:prstGeom>
        </p:spPr>
        <p:txBody>
          <a:bodyPr wrap="square" lIns="0" tIns="0" rIns="0" bIns="0">
            <a:spAutoFit/>
          </a:bodyPr>
          <a:lstStyle>
            <a:lvl1pPr>
              <a:defRPr sz="3200" b="1" i="0">
                <a:solidFill>
                  <a:srgbClr val="3E3E3E"/>
                </a:solidFill>
                <a:latin typeface="Corbel"/>
                <a:cs typeface="Corbel"/>
              </a:defRPr>
            </a:lvl1pPr>
          </a:lstStyle>
          <a:p>
            <a:endParaRPr/>
          </a:p>
        </p:txBody>
      </p:sp>
      <p:sp>
        <p:nvSpPr>
          <p:cNvPr id="3" name="Holder 3"/>
          <p:cNvSpPr>
            <a:spLocks noGrp="1"/>
          </p:cNvSpPr>
          <p:nvPr>
            <p:ph type="subTitle" idx="4"/>
          </p:nvPr>
        </p:nvSpPr>
        <p:spPr>
          <a:xfrm>
            <a:off x="0" y="4114800"/>
            <a:ext cx="4445635" cy="10972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2000" b="1" i="0">
                <a:solidFill>
                  <a:srgbClr val="25C6E3"/>
                </a:solidFill>
                <a:latin typeface="Candara"/>
                <a:cs typeface="Candara"/>
              </a:defRPr>
            </a:lvl1pPr>
          </a:lstStyle>
          <a:p>
            <a:pPr marL="12700">
              <a:lnSpc>
                <a:spcPts val="1950"/>
              </a:lnSpc>
            </a:pPr>
            <a:r>
              <a:rPr spc="-25" dirty="0"/>
              <a:t>FCB</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3E3E3E"/>
                </a:solidFill>
                <a:latin typeface="Corbel"/>
                <a:cs typeface="Corbel"/>
              </a:defRPr>
            </a:lvl1pPr>
          </a:lstStyle>
          <a:p>
            <a:endParaRPr/>
          </a:p>
        </p:txBody>
      </p:sp>
      <p:sp>
        <p:nvSpPr>
          <p:cNvPr id="3" name="Holder 3"/>
          <p:cNvSpPr>
            <a:spLocks noGrp="1"/>
          </p:cNvSpPr>
          <p:nvPr>
            <p:ph type="body" idx="1"/>
          </p:nvPr>
        </p:nvSpPr>
        <p:spPr/>
        <p:txBody>
          <a:bodyPr lIns="0" tIns="0" rIns="0" bIns="0"/>
          <a:lstStyle>
            <a:lvl1pPr>
              <a:defRPr sz="2400" b="0" i="0">
                <a:solidFill>
                  <a:srgbClr val="3E3E3E"/>
                </a:solidFill>
                <a:latin typeface="Candara"/>
                <a:cs typeface="Candara"/>
              </a:defRPr>
            </a:lvl1pPr>
          </a:lstStyle>
          <a:p>
            <a:endParaRPr/>
          </a:p>
        </p:txBody>
      </p:sp>
      <p:sp>
        <p:nvSpPr>
          <p:cNvPr id="4" name="Holder 4"/>
          <p:cNvSpPr>
            <a:spLocks noGrp="1"/>
          </p:cNvSpPr>
          <p:nvPr>
            <p:ph type="ftr" sz="quarter" idx="5"/>
          </p:nvPr>
        </p:nvSpPr>
        <p:spPr/>
        <p:txBody>
          <a:bodyPr lIns="0" tIns="0" rIns="0" bIns="0"/>
          <a:lstStyle>
            <a:lvl1pPr>
              <a:defRPr sz="2000" b="1" i="0">
                <a:solidFill>
                  <a:srgbClr val="25C6E3"/>
                </a:solidFill>
                <a:latin typeface="Candara"/>
                <a:cs typeface="Candara"/>
              </a:defRPr>
            </a:lvl1pPr>
          </a:lstStyle>
          <a:p>
            <a:pPr marL="12700">
              <a:lnSpc>
                <a:spcPts val="1950"/>
              </a:lnSpc>
            </a:pPr>
            <a:r>
              <a:rPr spc="-25" dirty="0"/>
              <a:t>FCB</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3E3E3E"/>
                </a:solidFill>
                <a:latin typeface="Corbel"/>
                <a:cs typeface="Corbe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2000" b="1" i="0">
                <a:solidFill>
                  <a:srgbClr val="25C6E3"/>
                </a:solidFill>
                <a:latin typeface="Candara"/>
                <a:cs typeface="Candara"/>
              </a:defRPr>
            </a:lvl1pPr>
          </a:lstStyle>
          <a:p>
            <a:pPr marL="12700">
              <a:lnSpc>
                <a:spcPts val="1950"/>
              </a:lnSpc>
            </a:pPr>
            <a:r>
              <a:rPr spc="-25" dirty="0"/>
              <a:t>FCB</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3E3E3E"/>
                </a:solidFill>
                <a:latin typeface="Corbel"/>
                <a:cs typeface="Corbel"/>
              </a:defRPr>
            </a:lvl1pPr>
          </a:lstStyle>
          <a:p>
            <a:endParaRPr/>
          </a:p>
        </p:txBody>
      </p:sp>
      <p:sp>
        <p:nvSpPr>
          <p:cNvPr id="3" name="Holder 3"/>
          <p:cNvSpPr>
            <a:spLocks noGrp="1"/>
          </p:cNvSpPr>
          <p:nvPr>
            <p:ph type="ftr" sz="quarter" idx="5"/>
          </p:nvPr>
        </p:nvSpPr>
        <p:spPr/>
        <p:txBody>
          <a:bodyPr lIns="0" tIns="0" rIns="0" bIns="0"/>
          <a:lstStyle>
            <a:lvl1pPr>
              <a:defRPr sz="2000" b="1" i="0">
                <a:solidFill>
                  <a:srgbClr val="25C6E3"/>
                </a:solidFill>
                <a:latin typeface="Candara"/>
                <a:cs typeface="Candara"/>
              </a:defRPr>
            </a:lvl1pPr>
          </a:lstStyle>
          <a:p>
            <a:pPr marL="12700">
              <a:lnSpc>
                <a:spcPts val="1950"/>
              </a:lnSpc>
            </a:pPr>
            <a:r>
              <a:rPr spc="-25" dirty="0"/>
              <a:t>FCB</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2000" b="1" i="0">
                <a:solidFill>
                  <a:srgbClr val="25C6E3"/>
                </a:solidFill>
                <a:latin typeface="Candara"/>
                <a:cs typeface="Candara"/>
              </a:defRPr>
            </a:lvl1pPr>
          </a:lstStyle>
          <a:p>
            <a:pPr marL="12700">
              <a:lnSpc>
                <a:spcPts val="1950"/>
              </a:lnSpc>
            </a:pPr>
            <a:r>
              <a:rPr spc="-25" dirty="0"/>
              <a:t>FCB</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779508" y="6803136"/>
            <a:ext cx="1981200" cy="55244"/>
          </a:xfrm>
          <a:custGeom>
            <a:avLst/>
            <a:gdLst/>
            <a:ahLst/>
            <a:cxnLst/>
            <a:rect l="l" t="t" r="r" b="b"/>
            <a:pathLst>
              <a:path w="1981200" h="55245">
                <a:moveTo>
                  <a:pt x="1981200" y="0"/>
                </a:moveTo>
                <a:lnTo>
                  <a:pt x="0" y="0"/>
                </a:lnTo>
                <a:lnTo>
                  <a:pt x="0" y="54864"/>
                </a:lnTo>
                <a:lnTo>
                  <a:pt x="1981200" y="54864"/>
                </a:lnTo>
                <a:lnTo>
                  <a:pt x="1981200" y="0"/>
                </a:lnTo>
                <a:close/>
              </a:path>
            </a:pathLst>
          </a:custGeom>
          <a:solidFill>
            <a:srgbClr val="DBDBDB"/>
          </a:solidFill>
        </p:spPr>
        <p:txBody>
          <a:bodyPr wrap="square" lIns="0" tIns="0" rIns="0" bIns="0" rtlCol="0"/>
          <a:lstStyle/>
          <a:p>
            <a:endParaRPr/>
          </a:p>
        </p:txBody>
      </p:sp>
      <p:sp>
        <p:nvSpPr>
          <p:cNvPr id="17" name="bg object 17"/>
          <p:cNvSpPr/>
          <p:nvPr/>
        </p:nvSpPr>
        <p:spPr>
          <a:xfrm>
            <a:off x="0" y="6371844"/>
            <a:ext cx="9779635" cy="431800"/>
          </a:xfrm>
          <a:custGeom>
            <a:avLst/>
            <a:gdLst/>
            <a:ahLst/>
            <a:cxnLst/>
            <a:rect l="l" t="t" r="r" b="b"/>
            <a:pathLst>
              <a:path w="9779635" h="431800">
                <a:moveTo>
                  <a:pt x="9779508" y="0"/>
                </a:moveTo>
                <a:lnTo>
                  <a:pt x="0" y="0"/>
                </a:lnTo>
                <a:lnTo>
                  <a:pt x="0" y="431291"/>
                </a:lnTo>
                <a:lnTo>
                  <a:pt x="9779508" y="431291"/>
                </a:lnTo>
                <a:lnTo>
                  <a:pt x="9779508" y="0"/>
                </a:lnTo>
                <a:close/>
              </a:path>
            </a:pathLst>
          </a:custGeom>
          <a:solidFill>
            <a:srgbClr val="F2F2F2"/>
          </a:solidFill>
        </p:spPr>
        <p:txBody>
          <a:bodyPr wrap="square" lIns="0" tIns="0" rIns="0" bIns="0" rtlCol="0"/>
          <a:lstStyle/>
          <a:p>
            <a:endParaRPr/>
          </a:p>
        </p:txBody>
      </p:sp>
      <p:sp>
        <p:nvSpPr>
          <p:cNvPr id="18" name="bg object 18"/>
          <p:cNvSpPr/>
          <p:nvPr/>
        </p:nvSpPr>
        <p:spPr>
          <a:xfrm>
            <a:off x="0" y="6803136"/>
            <a:ext cx="9779635" cy="55244"/>
          </a:xfrm>
          <a:custGeom>
            <a:avLst/>
            <a:gdLst/>
            <a:ahLst/>
            <a:cxnLst/>
            <a:rect l="l" t="t" r="r" b="b"/>
            <a:pathLst>
              <a:path w="9779635" h="55245">
                <a:moveTo>
                  <a:pt x="9779508" y="0"/>
                </a:moveTo>
                <a:lnTo>
                  <a:pt x="0" y="0"/>
                </a:lnTo>
                <a:lnTo>
                  <a:pt x="0" y="54864"/>
                </a:lnTo>
                <a:lnTo>
                  <a:pt x="9779508" y="54864"/>
                </a:lnTo>
                <a:lnTo>
                  <a:pt x="9779508" y="0"/>
                </a:lnTo>
                <a:close/>
              </a:path>
            </a:pathLst>
          </a:custGeom>
          <a:solidFill>
            <a:srgbClr val="E80554"/>
          </a:solidFill>
        </p:spPr>
        <p:txBody>
          <a:bodyPr wrap="square" lIns="0" tIns="0" rIns="0" bIns="0" rtlCol="0"/>
          <a:lstStyle/>
          <a:p>
            <a:endParaRPr/>
          </a:p>
        </p:txBody>
      </p:sp>
      <p:sp>
        <p:nvSpPr>
          <p:cNvPr id="19" name="bg object 19"/>
          <p:cNvSpPr/>
          <p:nvPr/>
        </p:nvSpPr>
        <p:spPr>
          <a:xfrm>
            <a:off x="11760708" y="6803136"/>
            <a:ext cx="431800" cy="55244"/>
          </a:xfrm>
          <a:custGeom>
            <a:avLst/>
            <a:gdLst/>
            <a:ahLst/>
            <a:cxnLst/>
            <a:rect l="l" t="t" r="r" b="b"/>
            <a:pathLst>
              <a:path w="431800" h="55245">
                <a:moveTo>
                  <a:pt x="431304" y="0"/>
                </a:moveTo>
                <a:lnTo>
                  <a:pt x="0" y="0"/>
                </a:lnTo>
                <a:lnTo>
                  <a:pt x="0" y="54864"/>
                </a:lnTo>
                <a:lnTo>
                  <a:pt x="431304" y="54864"/>
                </a:lnTo>
                <a:lnTo>
                  <a:pt x="431304" y="0"/>
                </a:lnTo>
                <a:close/>
              </a:path>
            </a:pathLst>
          </a:custGeom>
          <a:solidFill>
            <a:srgbClr val="25C6E3"/>
          </a:solidFill>
        </p:spPr>
        <p:txBody>
          <a:bodyPr wrap="square" lIns="0" tIns="0" rIns="0" bIns="0" rtlCol="0"/>
          <a:lstStyle/>
          <a:p>
            <a:endParaRPr/>
          </a:p>
        </p:txBody>
      </p:sp>
      <p:sp>
        <p:nvSpPr>
          <p:cNvPr id="20" name="bg object 20"/>
          <p:cNvSpPr/>
          <p:nvPr/>
        </p:nvSpPr>
        <p:spPr>
          <a:xfrm>
            <a:off x="-1" y="6371844"/>
            <a:ext cx="12192000" cy="0"/>
          </a:xfrm>
          <a:custGeom>
            <a:avLst/>
            <a:gdLst/>
            <a:ahLst/>
            <a:cxnLst/>
            <a:rect l="l" t="t" r="r" b="b"/>
            <a:pathLst>
              <a:path w="12192000">
                <a:moveTo>
                  <a:pt x="12192000" y="0"/>
                </a:moveTo>
                <a:lnTo>
                  <a:pt x="0" y="0"/>
                </a:lnTo>
              </a:path>
            </a:pathLst>
          </a:custGeom>
          <a:ln w="6096">
            <a:solidFill>
              <a:srgbClr val="F2F2F2"/>
            </a:solidFill>
          </a:ln>
        </p:spPr>
        <p:txBody>
          <a:bodyPr wrap="square" lIns="0" tIns="0" rIns="0" bIns="0" rtlCol="0"/>
          <a:lstStyle/>
          <a:p>
            <a:endParaRPr/>
          </a:p>
        </p:txBody>
      </p:sp>
      <p:sp>
        <p:nvSpPr>
          <p:cNvPr id="2" name="Holder 2"/>
          <p:cNvSpPr>
            <a:spLocks noGrp="1"/>
          </p:cNvSpPr>
          <p:nvPr>
            <p:ph type="title"/>
          </p:nvPr>
        </p:nvSpPr>
        <p:spPr>
          <a:xfrm>
            <a:off x="419299" y="341167"/>
            <a:ext cx="8025765" cy="513715"/>
          </a:xfrm>
          <a:prstGeom prst="rect">
            <a:avLst/>
          </a:prstGeom>
        </p:spPr>
        <p:txBody>
          <a:bodyPr wrap="square" lIns="0" tIns="0" rIns="0" bIns="0">
            <a:spAutoFit/>
          </a:bodyPr>
          <a:lstStyle>
            <a:lvl1pPr>
              <a:defRPr sz="3200" b="1" i="0">
                <a:solidFill>
                  <a:srgbClr val="3E3E3E"/>
                </a:solidFill>
                <a:latin typeface="Corbel"/>
                <a:cs typeface="Corbel"/>
              </a:defRPr>
            </a:lvl1pPr>
          </a:lstStyle>
          <a:p>
            <a:endParaRPr/>
          </a:p>
        </p:txBody>
      </p:sp>
      <p:sp>
        <p:nvSpPr>
          <p:cNvPr id="3" name="Holder 3"/>
          <p:cNvSpPr>
            <a:spLocks noGrp="1"/>
          </p:cNvSpPr>
          <p:nvPr>
            <p:ph type="body" idx="1"/>
          </p:nvPr>
        </p:nvSpPr>
        <p:spPr>
          <a:xfrm>
            <a:off x="6287187" y="1442162"/>
            <a:ext cx="5447030" cy="4192270"/>
          </a:xfrm>
          <a:prstGeom prst="rect">
            <a:avLst/>
          </a:prstGeom>
        </p:spPr>
        <p:txBody>
          <a:bodyPr wrap="square" lIns="0" tIns="0" rIns="0" bIns="0">
            <a:spAutoFit/>
          </a:bodyPr>
          <a:lstStyle>
            <a:lvl1pPr>
              <a:defRPr sz="2400" b="0" i="0">
                <a:solidFill>
                  <a:srgbClr val="3E3E3E"/>
                </a:solidFill>
                <a:latin typeface="Candara"/>
                <a:cs typeface="Candara"/>
              </a:defRPr>
            </a:lvl1pPr>
          </a:lstStyle>
          <a:p>
            <a:endParaRPr/>
          </a:p>
        </p:txBody>
      </p:sp>
      <p:sp>
        <p:nvSpPr>
          <p:cNvPr id="4" name="Holder 4"/>
          <p:cNvSpPr>
            <a:spLocks noGrp="1"/>
          </p:cNvSpPr>
          <p:nvPr>
            <p:ph type="ftr" sz="quarter" idx="5"/>
          </p:nvPr>
        </p:nvSpPr>
        <p:spPr>
          <a:xfrm>
            <a:off x="10545104" y="6467992"/>
            <a:ext cx="442595" cy="280034"/>
          </a:xfrm>
          <a:prstGeom prst="rect">
            <a:avLst/>
          </a:prstGeom>
        </p:spPr>
        <p:txBody>
          <a:bodyPr wrap="square" lIns="0" tIns="0" rIns="0" bIns="0">
            <a:spAutoFit/>
          </a:bodyPr>
          <a:lstStyle>
            <a:lvl1pPr>
              <a:defRPr sz="2000" b="1" i="0">
                <a:solidFill>
                  <a:srgbClr val="25C6E3"/>
                </a:solidFill>
                <a:latin typeface="Candara"/>
                <a:cs typeface="Candara"/>
              </a:defRPr>
            </a:lvl1pPr>
          </a:lstStyle>
          <a:p>
            <a:pPr marL="12700">
              <a:lnSpc>
                <a:spcPts val="1950"/>
              </a:lnSpc>
            </a:pPr>
            <a:r>
              <a:rPr spc="-25" dirty="0"/>
              <a:t>FCB</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a:xfrm>
            <a:off x="11863731" y="6513133"/>
            <a:ext cx="236220" cy="177800"/>
          </a:xfrm>
          <a:prstGeom prst="rect">
            <a:avLst/>
          </a:prstGeom>
        </p:spPr>
        <p:txBody>
          <a:bodyPr wrap="square" lIns="0" tIns="0" rIns="0" bIns="0">
            <a:spAutoFit/>
          </a:bodyPr>
          <a:lstStyle>
            <a:lvl1pPr>
              <a:defRPr sz="1200" b="0" i="0">
                <a:solidFill>
                  <a:schemeClr val="bg1"/>
                </a:solidFill>
                <a:latin typeface="Corbel"/>
                <a:cs typeface="Corbel"/>
              </a:defRPr>
            </a:lvl1pPr>
          </a:lstStyle>
          <a:p>
            <a:pPr marL="38100">
              <a:lnSpc>
                <a:spcPts val="1230"/>
              </a:lnSpc>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2F2F2"/>
          </a:solidFill>
        </p:spPr>
        <p:txBody>
          <a:bodyPr wrap="square" lIns="0" tIns="0" rIns="0" bIns="0" rtlCol="0"/>
          <a:lstStyle/>
          <a:p>
            <a:endParaRPr/>
          </a:p>
        </p:txBody>
      </p:sp>
      <p:pic>
        <p:nvPicPr>
          <p:cNvPr id="17" name="Picture 16" descr="A person working on a computer&#10;&#10;Description automatically generated with medium confidence">
            <a:extLst>
              <a:ext uri="{FF2B5EF4-FFF2-40B4-BE49-F238E27FC236}">
                <a16:creationId xmlns:a16="http://schemas.microsoft.com/office/drawing/2014/main" id="{DE46C14D-8A74-218A-3F4C-EA06A1A45352}"/>
              </a:ext>
            </a:extLst>
          </p:cNvPr>
          <p:cNvPicPr>
            <a:picLocks noChangeAspect="1"/>
          </p:cNvPicPr>
          <p:nvPr/>
        </p:nvPicPr>
        <p:blipFill rotWithShape="1">
          <a:blip r:embed="rId3" cstate="print">
            <a:alphaModFix amt="50000"/>
            <a:extLst>
              <a:ext uri="{28A0092B-C50C-407E-A947-70E740481C1C}">
                <a14:useLocalDpi xmlns:a14="http://schemas.microsoft.com/office/drawing/2010/main" val="0"/>
              </a:ext>
            </a:extLst>
          </a:blip>
          <a:srcRect l="13442" r="38413"/>
          <a:stretch/>
        </p:blipFill>
        <p:spPr>
          <a:xfrm>
            <a:off x="0" y="0"/>
            <a:ext cx="9448800" cy="6472568"/>
          </a:xfrm>
          <a:prstGeom prst="rect">
            <a:avLst/>
          </a:prstGeom>
        </p:spPr>
      </p:pic>
      <p:grpSp>
        <p:nvGrpSpPr>
          <p:cNvPr id="3" name="object 3"/>
          <p:cNvGrpSpPr/>
          <p:nvPr/>
        </p:nvGrpSpPr>
        <p:grpSpPr>
          <a:xfrm>
            <a:off x="0" y="6803135"/>
            <a:ext cx="12192635" cy="55244"/>
            <a:chOff x="0" y="6803135"/>
            <a:chExt cx="12192635" cy="55244"/>
          </a:xfrm>
        </p:grpSpPr>
        <p:sp>
          <p:nvSpPr>
            <p:cNvPr id="4" name="object 4"/>
            <p:cNvSpPr/>
            <p:nvPr/>
          </p:nvSpPr>
          <p:spPr>
            <a:xfrm>
              <a:off x="9779507" y="6803135"/>
              <a:ext cx="1981200" cy="55244"/>
            </a:xfrm>
            <a:custGeom>
              <a:avLst/>
              <a:gdLst/>
              <a:ahLst/>
              <a:cxnLst/>
              <a:rect l="l" t="t" r="r" b="b"/>
              <a:pathLst>
                <a:path w="1981200" h="55245">
                  <a:moveTo>
                    <a:pt x="1981200" y="0"/>
                  </a:moveTo>
                  <a:lnTo>
                    <a:pt x="0" y="0"/>
                  </a:lnTo>
                  <a:lnTo>
                    <a:pt x="0" y="54864"/>
                  </a:lnTo>
                  <a:lnTo>
                    <a:pt x="1981200" y="54864"/>
                  </a:lnTo>
                  <a:lnTo>
                    <a:pt x="1981200" y="0"/>
                  </a:lnTo>
                  <a:close/>
                </a:path>
              </a:pathLst>
            </a:custGeom>
            <a:solidFill>
              <a:srgbClr val="DBDBDB"/>
            </a:solidFill>
          </p:spPr>
          <p:txBody>
            <a:bodyPr wrap="square" lIns="0" tIns="0" rIns="0" bIns="0" rtlCol="0"/>
            <a:lstStyle/>
            <a:p>
              <a:endParaRPr/>
            </a:p>
          </p:txBody>
        </p:sp>
        <p:sp>
          <p:nvSpPr>
            <p:cNvPr id="5" name="object 5"/>
            <p:cNvSpPr/>
            <p:nvPr/>
          </p:nvSpPr>
          <p:spPr>
            <a:xfrm>
              <a:off x="0" y="6803135"/>
              <a:ext cx="9779635" cy="55244"/>
            </a:xfrm>
            <a:custGeom>
              <a:avLst/>
              <a:gdLst/>
              <a:ahLst/>
              <a:cxnLst/>
              <a:rect l="l" t="t" r="r" b="b"/>
              <a:pathLst>
                <a:path w="9779635" h="55245">
                  <a:moveTo>
                    <a:pt x="9779508" y="0"/>
                  </a:moveTo>
                  <a:lnTo>
                    <a:pt x="0" y="0"/>
                  </a:lnTo>
                  <a:lnTo>
                    <a:pt x="0" y="54864"/>
                  </a:lnTo>
                  <a:lnTo>
                    <a:pt x="9779508" y="54864"/>
                  </a:lnTo>
                  <a:lnTo>
                    <a:pt x="9779508" y="0"/>
                  </a:lnTo>
                  <a:close/>
                </a:path>
              </a:pathLst>
            </a:custGeom>
            <a:solidFill>
              <a:srgbClr val="E80554"/>
            </a:solidFill>
          </p:spPr>
          <p:txBody>
            <a:bodyPr wrap="square" lIns="0" tIns="0" rIns="0" bIns="0" rtlCol="0"/>
            <a:lstStyle/>
            <a:p>
              <a:endParaRPr/>
            </a:p>
          </p:txBody>
        </p:sp>
        <p:sp>
          <p:nvSpPr>
            <p:cNvPr id="6" name="object 6"/>
            <p:cNvSpPr/>
            <p:nvPr/>
          </p:nvSpPr>
          <p:spPr>
            <a:xfrm>
              <a:off x="11760707" y="6803135"/>
              <a:ext cx="431800" cy="55244"/>
            </a:xfrm>
            <a:custGeom>
              <a:avLst/>
              <a:gdLst/>
              <a:ahLst/>
              <a:cxnLst/>
              <a:rect l="l" t="t" r="r" b="b"/>
              <a:pathLst>
                <a:path w="431800" h="55245">
                  <a:moveTo>
                    <a:pt x="431304" y="0"/>
                  </a:moveTo>
                  <a:lnTo>
                    <a:pt x="0" y="0"/>
                  </a:lnTo>
                  <a:lnTo>
                    <a:pt x="0" y="54864"/>
                  </a:lnTo>
                  <a:lnTo>
                    <a:pt x="431304" y="54864"/>
                  </a:lnTo>
                  <a:lnTo>
                    <a:pt x="431304" y="0"/>
                  </a:lnTo>
                  <a:close/>
                </a:path>
              </a:pathLst>
            </a:custGeom>
            <a:solidFill>
              <a:srgbClr val="25C6E3"/>
            </a:solidFill>
          </p:spPr>
          <p:txBody>
            <a:bodyPr wrap="square" lIns="0" tIns="0" rIns="0" bIns="0" rtlCol="0"/>
            <a:lstStyle/>
            <a:p>
              <a:endParaRPr/>
            </a:p>
          </p:txBody>
        </p:sp>
      </p:grpSp>
      <p:sp>
        <p:nvSpPr>
          <p:cNvPr id="11" name="object 11"/>
          <p:cNvSpPr txBox="1"/>
          <p:nvPr/>
        </p:nvSpPr>
        <p:spPr>
          <a:xfrm>
            <a:off x="228600" y="2688721"/>
            <a:ext cx="11353800" cy="1652375"/>
          </a:xfrm>
          <a:prstGeom prst="rect">
            <a:avLst/>
          </a:prstGeom>
        </p:spPr>
        <p:txBody>
          <a:bodyPr vert="horz" wrap="square" lIns="0" tIns="74295" rIns="0" bIns="0" rtlCol="0">
            <a:spAutoFit/>
          </a:bodyPr>
          <a:lstStyle/>
          <a:p>
            <a:pPr marL="12700" marR="5080" indent="2392045" algn="r">
              <a:lnSpc>
                <a:spcPts val="3890"/>
              </a:lnSpc>
              <a:spcBef>
                <a:spcPts val="585"/>
              </a:spcBef>
            </a:pPr>
            <a:br>
              <a:rPr lang="en-US" sz="3600" b="1" dirty="0">
                <a:latin typeface="Corbel"/>
                <a:cs typeface="Corbel"/>
              </a:rPr>
            </a:br>
            <a:r>
              <a:rPr lang="en-US" sz="3600" b="1" dirty="0">
                <a:latin typeface="Corbel"/>
                <a:cs typeface="Corbel"/>
              </a:rPr>
              <a:t>FCB Introduction</a:t>
            </a:r>
          </a:p>
          <a:p>
            <a:pPr marL="12700" marR="5080" indent="2392045" algn="r">
              <a:lnSpc>
                <a:spcPts val="3890"/>
              </a:lnSpc>
              <a:spcBef>
                <a:spcPts val="585"/>
              </a:spcBef>
            </a:pPr>
            <a:r>
              <a:rPr lang="en-US" sz="3600" b="1" dirty="0">
                <a:latin typeface="Corbel"/>
                <a:cs typeface="Corbel"/>
              </a:rPr>
              <a:t>New Certification Tracking Database System</a:t>
            </a:r>
            <a:endParaRPr sz="3600" dirty="0">
              <a:latin typeface="Corbel"/>
              <a:cs typeface="Corbel"/>
            </a:endParaRPr>
          </a:p>
        </p:txBody>
      </p:sp>
      <p:sp>
        <p:nvSpPr>
          <p:cNvPr id="12" name="object 12"/>
          <p:cNvSpPr/>
          <p:nvPr/>
        </p:nvSpPr>
        <p:spPr>
          <a:xfrm>
            <a:off x="5545455" y="4724400"/>
            <a:ext cx="6189345" cy="990600"/>
          </a:xfrm>
          <a:custGeom>
            <a:avLst/>
            <a:gdLst/>
            <a:ahLst/>
            <a:cxnLst/>
            <a:rect l="l" t="t" r="r" b="b"/>
            <a:pathLst>
              <a:path w="6189345" h="1771014">
                <a:moveTo>
                  <a:pt x="6188963" y="0"/>
                </a:moveTo>
                <a:lnTo>
                  <a:pt x="0" y="0"/>
                </a:lnTo>
                <a:lnTo>
                  <a:pt x="0" y="1770888"/>
                </a:lnTo>
                <a:lnTo>
                  <a:pt x="6188963" y="1770888"/>
                </a:lnTo>
                <a:lnTo>
                  <a:pt x="6188963" y="0"/>
                </a:lnTo>
                <a:close/>
              </a:path>
            </a:pathLst>
          </a:custGeom>
          <a:solidFill>
            <a:srgbClr val="000000">
              <a:alpha val="79998"/>
            </a:srgbClr>
          </a:solidFill>
        </p:spPr>
        <p:txBody>
          <a:bodyPr wrap="square" lIns="0" tIns="0" rIns="0" bIns="0" rtlCol="0"/>
          <a:lstStyle/>
          <a:p>
            <a:endParaRPr/>
          </a:p>
        </p:txBody>
      </p:sp>
      <p:sp>
        <p:nvSpPr>
          <p:cNvPr id="13" name="object 13"/>
          <p:cNvSpPr txBox="1"/>
          <p:nvPr/>
        </p:nvSpPr>
        <p:spPr>
          <a:xfrm>
            <a:off x="4800600" y="4843956"/>
            <a:ext cx="6781800" cy="751488"/>
          </a:xfrm>
          <a:prstGeom prst="rect">
            <a:avLst/>
          </a:prstGeom>
        </p:spPr>
        <p:txBody>
          <a:bodyPr vert="horz" wrap="square" lIns="0" tIns="12700" rIns="0" bIns="0" rtlCol="0">
            <a:spAutoFit/>
          </a:bodyPr>
          <a:lstStyle/>
          <a:p>
            <a:pPr marL="2898775" algn="r">
              <a:lnSpc>
                <a:spcPct val="100000"/>
              </a:lnSpc>
              <a:spcBef>
                <a:spcPts val="100"/>
              </a:spcBef>
            </a:pPr>
            <a:r>
              <a:rPr lang="en-US" sz="4800" b="1" dirty="0">
                <a:solidFill>
                  <a:srgbClr val="FFFFFF"/>
                </a:solidFill>
                <a:latin typeface="Candara"/>
                <a:cs typeface="Candara"/>
              </a:rPr>
              <a:t>Overview</a:t>
            </a:r>
            <a:endParaRPr sz="4800" dirty="0">
              <a:latin typeface="Candara"/>
              <a:cs typeface="Candara"/>
            </a:endParaRPr>
          </a:p>
        </p:txBody>
      </p:sp>
      <p:pic>
        <p:nvPicPr>
          <p:cNvPr id="15" name="object 15"/>
          <p:cNvPicPr/>
          <p:nvPr/>
        </p:nvPicPr>
        <p:blipFill>
          <a:blip r:embed="rId4" cstate="print"/>
          <a:stretch>
            <a:fillRect/>
          </a:stretch>
        </p:blipFill>
        <p:spPr>
          <a:xfrm>
            <a:off x="10177274" y="577596"/>
            <a:ext cx="1557526" cy="1556003"/>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2BAC1-98D4-BCDA-68FD-CD3EB609BBF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8898F82-DA5F-9C3A-B222-1CECF248A89D}"/>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6" name="object 6">
            <a:extLst>
              <a:ext uri="{FF2B5EF4-FFF2-40B4-BE49-F238E27FC236}">
                <a16:creationId xmlns:a16="http://schemas.microsoft.com/office/drawing/2014/main" id="{DA38D3E4-C21A-4561-29C2-B4B54FC2EFDE}"/>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E4B9A415-DFC9-308E-50CA-BAE4EFF04F58}"/>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10</a:t>
            </a:fld>
            <a:endParaRPr spc="-25" dirty="0"/>
          </a:p>
        </p:txBody>
      </p:sp>
      <p:sp>
        <p:nvSpPr>
          <p:cNvPr id="10" name="TextBox 9">
            <a:extLst>
              <a:ext uri="{FF2B5EF4-FFF2-40B4-BE49-F238E27FC236}">
                <a16:creationId xmlns:a16="http://schemas.microsoft.com/office/drawing/2014/main" id="{86EA4BE6-3D56-C127-9D5E-C71250D30E6B}"/>
              </a:ext>
            </a:extLst>
          </p:cNvPr>
          <p:cNvSpPr txBox="1"/>
          <p:nvPr/>
        </p:nvSpPr>
        <p:spPr>
          <a:xfrm>
            <a:off x="2414016" y="581931"/>
            <a:ext cx="6924294" cy="584775"/>
          </a:xfrm>
          <a:prstGeom prst="rect">
            <a:avLst/>
          </a:prstGeom>
          <a:noFill/>
        </p:spPr>
        <p:txBody>
          <a:bodyPr wrap="square">
            <a:spAutoFit/>
          </a:bodyPr>
          <a:lstStyle/>
          <a:p>
            <a:r>
              <a:rPr lang="en-US" sz="3200" b="1" i="1" dirty="0">
                <a:solidFill>
                  <a:schemeClr val="tx2">
                    <a:lumMod val="60000"/>
                    <a:lumOff val="40000"/>
                  </a:schemeClr>
                </a:solidFill>
                <a:latin typeface="+mn-lt"/>
              </a:rPr>
              <a:t>Thank You for Joining Today's Webinar!</a:t>
            </a:r>
          </a:p>
        </p:txBody>
      </p:sp>
      <p:sp>
        <p:nvSpPr>
          <p:cNvPr id="12" name="TextBox 11">
            <a:extLst>
              <a:ext uri="{FF2B5EF4-FFF2-40B4-BE49-F238E27FC236}">
                <a16:creationId xmlns:a16="http://schemas.microsoft.com/office/drawing/2014/main" id="{B98D956A-6353-7432-CE85-A8CAECDED7ED}"/>
              </a:ext>
            </a:extLst>
          </p:cNvPr>
          <p:cNvSpPr txBox="1"/>
          <p:nvPr/>
        </p:nvSpPr>
        <p:spPr>
          <a:xfrm>
            <a:off x="6400800" y="1636091"/>
            <a:ext cx="5070348" cy="3416320"/>
          </a:xfrm>
          <a:prstGeom prst="rect">
            <a:avLst/>
          </a:prstGeom>
          <a:noFill/>
        </p:spPr>
        <p:txBody>
          <a:bodyPr wrap="square">
            <a:spAutoFit/>
          </a:bodyPr>
          <a:lstStyle/>
          <a:p>
            <a:pPr>
              <a:spcBef>
                <a:spcPts val="1200"/>
              </a:spcBef>
              <a:spcAft>
                <a:spcPts val="600"/>
              </a:spcAft>
            </a:pPr>
            <a:r>
              <a:rPr lang="en-US" b="1" i="1" dirty="0"/>
              <a:t>Future Webinars: </a:t>
            </a:r>
          </a:p>
          <a:p>
            <a:pPr marL="285750" indent="-285750">
              <a:spcBef>
                <a:spcPts val="1200"/>
              </a:spcBef>
              <a:spcAft>
                <a:spcPts val="600"/>
              </a:spcAft>
              <a:buFont typeface="Arial" panose="020B0604020202020204" pitchFamily="34" charset="0"/>
              <a:buChar char="•"/>
            </a:pPr>
            <a:r>
              <a:rPr lang="en-US" dirty="0"/>
              <a:t>Child Welfare Upgrade Workflow</a:t>
            </a:r>
          </a:p>
          <a:p>
            <a:pPr marL="285750" indent="-285750">
              <a:spcBef>
                <a:spcPts val="1200"/>
              </a:spcBef>
              <a:spcAft>
                <a:spcPts val="600"/>
              </a:spcAft>
              <a:buFont typeface="Arial" panose="020B0604020202020204" pitchFamily="34" charset="0"/>
              <a:buChar char="•"/>
            </a:pPr>
            <a:r>
              <a:rPr lang="en-US" dirty="0"/>
              <a:t>Child Welfare Exam Waiver Workflow</a:t>
            </a:r>
          </a:p>
          <a:p>
            <a:pPr marL="285750" indent="-285750">
              <a:spcBef>
                <a:spcPts val="1200"/>
              </a:spcBef>
              <a:spcAft>
                <a:spcPts val="600"/>
              </a:spcAft>
              <a:buFont typeface="Arial" panose="020B0604020202020204" pitchFamily="34" charset="0"/>
              <a:buChar char="•"/>
            </a:pPr>
            <a:r>
              <a:rPr lang="en-US" dirty="0"/>
              <a:t>Child Welfare Additional Discipline Workflow</a:t>
            </a:r>
          </a:p>
          <a:p>
            <a:pPr marL="285750" indent="-285750">
              <a:spcBef>
                <a:spcPts val="1200"/>
              </a:spcBef>
              <a:spcAft>
                <a:spcPts val="600"/>
              </a:spcAft>
              <a:buFont typeface="Arial" panose="020B0604020202020204" pitchFamily="34" charset="0"/>
              <a:buChar char="•"/>
            </a:pPr>
            <a:r>
              <a:rPr lang="en-US" dirty="0"/>
              <a:t>Child Welfare Renewal Workflow</a:t>
            </a:r>
          </a:p>
          <a:p>
            <a:pPr>
              <a:spcBef>
                <a:spcPts val="1200"/>
              </a:spcBef>
              <a:spcAft>
                <a:spcPts val="600"/>
              </a:spcAft>
            </a:pPr>
            <a:endParaRPr lang="en-US" dirty="0"/>
          </a:p>
          <a:p>
            <a:pPr>
              <a:spcBef>
                <a:spcPts val="1200"/>
              </a:spcBef>
              <a:spcAft>
                <a:spcPts val="600"/>
              </a:spcAft>
            </a:pPr>
            <a:endParaRPr lang="en-US" dirty="0"/>
          </a:p>
        </p:txBody>
      </p:sp>
      <p:sp>
        <p:nvSpPr>
          <p:cNvPr id="5" name="TextBox 4">
            <a:extLst>
              <a:ext uri="{FF2B5EF4-FFF2-40B4-BE49-F238E27FC236}">
                <a16:creationId xmlns:a16="http://schemas.microsoft.com/office/drawing/2014/main" id="{55EB79ED-09A8-B20E-8008-C0EA1164CE14}"/>
              </a:ext>
            </a:extLst>
          </p:cNvPr>
          <p:cNvSpPr txBox="1"/>
          <p:nvPr/>
        </p:nvSpPr>
        <p:spPr>
          <a:xfrm>
            <a:off x="629411" y="1621530"/>
            <a:ext cx="5143501" cy="3924151"/>
          </a:xfrm>
          <a:prstGeom prst="rect">
            <a:avLst/>
          </a:prstGeom>
          <a:noFill/>
        </p:spPr>
        <p:txBody>
          <a:bodyPr wrap="square">
            <a:spAutoFit/>
          </a:bodyPr>
          <a:lstStyle/>
          <a:p>
            <a:pPr>
              <a:spcBef>
                <a:spcPts val="1200"/>
              </a:spcBef>
              <a:spcAft>
                <a:spcPts val="600"/>
              </a:spcAft>
            </a:pPr>
            <a:r>
              <a:rPr lang="en-US" b="1" i="1" dirty="0"/>
              <a:t>Today We Covered: </a:t>
            </a:r>
            <a:endParaRPr lang="en-US" dirty="0"/>
          </a:p>
          <a:p>
            <a:pPr>
              <a:spcBef>
                <a:spcPts val="1200"/>
              </a:spcBef>
              <a:spcAft>
                <a:spcPts val="600"/>
              </a:spcAft>
            </a:pPr>
            <a:r>
              <a:rPr lang="en-US" dirty="0"/>
              <a:t>✔  Overview of the New FCB System</a:t>
            </a:r>
          </a:p>
          <a:p>
            <a:pPr>
              <a:spcBef>
                <a:spcPts val="1200"/>
              </a:spcBef>
              <a:spcAft>
                <a:spcPts val="600"/>
              </a:spcAft>
            </a:pPr>
            <a:r>
              <a:rPr lang="en-US" dirty="0"/>
              <a:t>✔  Benefits of the New System</a:t>
            </a:r>
          </a:p>
          <a:p>
            <a:pPr>
              <a:spcBef>
                <a:spcPts val="1200"/>
              </a:spcBef>
              <a:spcAft>
                <a:spcPts val="600"/>
              </a:spcAft>
            </a:pPr>
            <a:r>
              <a:rPr lang="en-US" dirty="0"/>
              <a:t>✔  Child Welfare Provisional Workflow </a:t>
            </a:r>
          </a:p>
          <a:p>
            <a:pPr>
              <a:spcBef>
                <a:spcPts val="1200"/>
              </a:spcBef>
              <a:spcAft>
                <a:spcPts val="600"/>
              </a:spcAft>
            </a:pPr>
            <a:r>
              <a:rPr lang="en-US" dirty="0"/>
              <a:t>✔  Applicant Portal</a:t>
            </a:r>
          </a:p>
          <a:p>
            <a:pPr>
              <a:spcBef>
                <a:spcPts val="1200"/>
              </a:spcBef>
              <a:spcAft>
                <a:spcPts val="600"/>
              </a:spcAft>
            </a:pPr>
            <a:r>
              <a:rPr lang="en-US" dirty="0"/>
              <a:t>✔  Employer Portal</a:t>
            </a:r>
          </a:p>
          <a:p>
            <a:pPr>
              <a:spcBef>
                <a:spcPts val="1200"/>
              </a:spcBef>
              <a:spcAft>
                <a:spcPts val="600"/>
              </a:spcAft>
            </a:pPr>
            <a:r>
              <a:rPr lang="en-US" dirty="0"/>
              <a:t>✔  Training Provider Portal</a:t>
            </a:r>
          </a:p>
          <a:p>
            <a:pPr>
              <a:spcBef>
                <a:spcPts val="1200"/>
              </a:spcBef>
              <a:spcAft>
                <a:spcPts val="600"/>
              </a:spcAft>
            </a:pPr>
            <a:r>
              <a:rPr lang="en-US" dirty="0"/>
              <a:t>✔  Demonstration of the New FCB System</a:t>
            </a:r>
          </a:p>
        </p:txBody>
      </p:sp>
      <p:pic>
        <p:nvPicPr>
          <p:cNvPr id="13" name="object 15">
            <a:extLst>
              <a:ext uri="{FF2B5EF4-FFF2-40B4-BE49-F238E27FC236}">
                <a16:creationId xmlns:a16="http://schemas.microsoft.com/office/drawing/2014/main" id="{1E788F71-5E2A-5434-496F-DFE8E8DCDA02}"/>
              </a:ext>
            </a:extLst>
          </p:cNvPr>
          <p:cNvPicPr/>
          <p:nvPr/>
        </p:nvPicPr>
        <p:blipFill>
          <a:blip r:embed="rId3" cstate="print"/>
          <a:stretch>
            <a:fillRect/>
          </a:stretch>
        </p:blipFill>
        <p:spPr>
          <a:xfrm>
            <a:off x="9950198" y="4436364"/>
            <a:ext cx="1557526" cy="1556003"/>
          </a:xfrm>
          <a:prstGeom prst="rect">
            <a:avLst/>
          </a:prstGeom>
        </p:spPr>
      </p:pic>
    </p:spTree>
    <p:custDataLst>
      <p:tags r:id="rId1"/>
    </p:custDataLst>
    <p:extLst>
      <p:ext uri="{BB962C8B-B14F-4D97-AF65-F5344CB8AC3E}">
        <p14:creationId xmlns:p14="http://schemas.microsoft.com/office/powerpoint/2010/main" val="85374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p:cNvSpPr txBox="1">
            <a:spLocks noGrp="1"/>
          </p:cNvSpPr>
          <p:nvPr>
            <p:ph type="title"/>
          </p:nvPr>
        </p:nvSpPr>
        <p:spPr>
          <a:xfrm>
            <a:off x="419299" y="457200"/>
            <a:ext cx="3619301" cy="505267"/>
          </a:xfrm>
          <a:prstGeom prst="rect">
            <a:avLst/>
          </a:prstGeom>
        </p:spPr>
        <p:txBody>
          <a:bodyPr vert="horz" wrap="square" lIns="0" tIns="12700" rIns="0" bIns="0" rtlCol="0">
            <a:spAutoFit/>
          </a:bodyPr>
          <a:lstStyle/>
          <a:p>
            <a:pPr marL="12700">
              <a:lnSpc>
                <a:spcPct val="100000"/>
              </a:lnSpc>
              <a:spcBef>
                <a:spcPts val="100"/>
              </a:spcBef>
            </a:pPr>
            <a:r>
              <a:rPr dirty="0">
                <a:solidFill>
                  <a:schemeClr val="tx1"/>
                </a:solidFill>
                <a:latin typeface="Candara" panose="020E0502030303020204" pitchFamily="34" charset="0"/>
              </a:rPr>
              <a:t>Welcome</a:t>
            </a:r>
          </a:p>
        </p:txBody>
      </p:sp>
      <p:sp>
        <p:nvSpPr>
          <p:cNvPr id="5" name="object 5"/>
          <p:cNvSpPr txBox="1">
            <a:spLocks noGrp="1"/>
          </p:cNvSpPr>
          <p:nvPr>
            <p:ph type="body" idx="1"/>
          </p:nvPr>
        </p:nvSpPr>
        <p:spPr>
          <a:xfrm>
            <a:off x="419299" y="1222995"/>
            <a:ext cx="10800389" cy="5009705"/>
          </a:xfrm>
          <a:prstGeom prst="rect">
            <a:avLst/>
          </a:prstGeom>
        </p:spPr>
        <p:txBody>
          <a:bodyPr vert="horz" wrap="square" lIns="0" tIns="53975" rIns="0" bIns="0" rtlCol="0">
            <a:spAutoFit/>
          </a:bodyPr>
          <a:lstStyle/>
          <a:p>
            <a:r>
              <a:rPr lang="en-US" dirty="0"/>
              <a:t>Welcome to the Florida Certification Board's introductory training on our new certification tracking system for Florida's Child Welfare Certification Program.</a:t>
            </a:r>
          </a:p>
          <a:p>
            <a:endParaRPr lang="en-US" dirty="0"/>
          </a:p>
          <a:p>
            <a:r>
              <a:rPr lang="en-US" dirty="0"/>
              <a:t>The purpose of today's session is to provide a high-level overview of the new system and demonstrate how it will support </a:t>
            </a:r>
            <a:r>
              <a:rPr lang="en-US" b="1" dirty="0"/>
              <a:t>applicants, trainers, employers, and the certification process. </a:t>
            </a:r>
          </a:p>
          <a:p>
            <a:endParaRPr lang="en-US" dirty="0"/>
          </a:p>
          <a:p>
            <a:r>
              <a:rPr lang="en-US" dirty="0"/>
              <a:t>This is the first in a series of recorded training modules. </a:t>
            </a:r>
          </a:p>
          <a:p>
            <a:endParaRPr lang="en-US" dirty="0"/>
          </a:p>
          <a:p>
            <a:r>
              <a:rPr lang="en-US" dirty="0"/>
              <a:t>Future recorded trainings will provide step-by-step instruction for each user role and specific certification activities.</a:t>
            </a:r>
          </a:p>
          <a:p>
            <a:endParaRPr lang="en-US" dirty="0"/>
          </a:p>
          <a:p>
            <a:pPr>
              <a:spcBef>
                <a:spcPts val="1200"/>
              </a:spcBef>
              <a:spcAft>
                <a:spcPts val="1200"/>
              </a:spcAft>
              <a:buClr>
                <a:srgbClr val="0F6575"/>
              </a:buClr>
            </a:pPr>
            <a:endParaRPr spc="-10" dirty="0">
              <a:solidFill>
                <a:schemeClr val="tx1"/>
              </a:solidFil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2</a:t>
            </a:fld>
            <a:endParaRPr spc="-25" dirty="0"/>
          </a:p>
        </p:txBody>
      </p:sp>
    </p:spTree>
    <p:custDataLst>
      <p:tags r:id="rId1"/>
    </p:custDataLst>
    <p:extLst>
      <p:ext uri="{BB962C8B-B14F-4D97-AF65-F5344CB8AC3E}">
        <p14:creationId xmlns:p14="http://schemas.microsoft.com/office/powerpoint/2010/main" val="150392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1F56C-6C4F-D5CD-FC89-2A8F4C6BAB7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677E1DC-B514-1739-4E19-9F94BCF5CC1B}"/>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a:extLst>
              <a:ext uri="{FF2B5EF4-FFF2-40B4-BE49-F238E27FC236}">
                <a16:creationId xmlns:a16="http://schemas.microsoft.com/office/drawing/2014/main" id="{2BDB2299-EB4A-ECB5-F7AF-A73D49322F56}"/>
              </a:ext>
            </a:extLst>
          </p:cNvPr>
          <p:cNvSpPr txBox="1">
            <a:spLocks noGrp="1"/>
          </p:cNvSpPr>
          <p:nvPr>
            <p:ph type="title"/>
          </p:nvPr>
        </p:nvSpPr>
        <p:spPr>
          <a:xfrm>
            <a:off x="419299" y="457200"/>
            <a:ext cx="5186371" cy="505267"/>
          </a:xfrm>
          <a:prstGeom prst="rect">
            <a:avLst/>
          </a:prstGeom>
        </p:spPr>
        <p:txBody>
          <a:bodyPr vert="horz" wrap="square" lIns="0" tIns="12700" rIns="0" bIns="0" rtlCol="0">
            <a:spAutoFit/>
          </a:bodyPr>
          <a:lstStyle/>
          <a:p>
            <a:pPr marL="12700">
              <a:lnSpc>
                <a:spcPct val="100000"/>
              </a:lnSpc>
              <a:spcBef>
                <a:spcPts val="100"/>
              </a:spcBef>
            </a:pPr>
            <a:r>
              <a:rPr lang="en-US" dirty="0">
                <a:solidFill>
                  <a:schemeClr val="tx1"/>
                </a:solidFill>
                <a:latin typeface="Candara" panose="020E0502030303020204" pitchFamily="34" charset="0"/>
              </a:rPr>
              <a:t>Agenda</a:t>
            </a:r>
            <a:endParaRPr dirty="0">
              <a:solidFill>
                <a:schemeClr val="tx1"/>
              </a:solidFill>
              <a:latin typeface="Candara" panose="020E0502030303020204" pitchFamily="34" charset="0"/>
            </a:endParaRPr>
          </a:p>
        </p:txBody>
      </p:sp>
      <p:sp>
        <p:nvSpPr>
          <p:cNvPr id="5" name="object 5">
            <a:extLst>
              <a:ext uri="{FF2B5EF4-FFF2-40B4-BE49-F238E27FC236}">
                <a16:creationId xmlns:a16="http://schemas.microsoft.com/office/drawing/2014/main" id="{2E1AFC2A-C7DD-7E4C-765D-05E6D77219DA}"/>
              </a:ext>
            </a:extLst>
          </p:cNvPr>
          <p:cNvSpPr txBox="1">
            <a:spLocks noGrp="1"/>
          </p:cNvSpPr>
          <p:nvPr>
            <p:ph type="body" idx="1"/>
          </p:nvPr>
        </p:nvSpPr>
        <p:spPr>
          <a:xfrm>
            <a:off x="419299" y="1219200"/>
            <a:ext cx="11175293" cy="4532651"/>
          </a:xfrm>
          <a:prstGeom prst="rect">
            <a:avLst/>
          </a:prstGeom>
        </p:spPr>
        <p:txBody>
          <a:bodyPr vert="horz" wrap="square" lIns="0" tIns="53975" rIns="0" bIns="0" rtlCol="0">
            <a:spAutoFit/>
          </a:bodyPr>
          <a:lstStyle/>
          <a:p>
            <a:pPr>
              <a:spcBef>
                <a:spcPts val="1200"/>
              </a:spcBef>
              <a:spcAft>
                <a:spcPts val="1800"/>
              </a:spcAft>
            </a:pPr>
            <a:r>
              <a:rPr lang="en-US" dirty="0"/>
              <a:t>In this session, we will demonstrate three key processes:</a:t>
            </a:r>
          </a:p>
          <a:p>
            <a:pPr marL="342900" lvl="0" indent="-342900">
              <a:spcBef>
                <a:spcPts val="1200"/>
              </a:spcBef>
              <a:spcAft>
                <a:spcPts val="1800"/>
              </a:spcAft>
              <a:buFont typeface="Arial" panose="020B0604020202020204" pitchFamily="34" charset="0"/>
              <a:buChar char="•"/>
            </a:pPr>
            <a:r>
              <a:rPr lang="en-US" dirty="0"/>
              <a:t>How a new applicant applies for the Child Welfare Provisional credential using the </a:t>
            </a:r>
            <a:r>
              <a:rPr lang="en-US" b="1" dirty="0"/>
              <a:t>Applicant Portal</a:t>
            </a:r>
            <a:r>
              <a:rPr lang="en-US" dirty="0"/>
              <a:t>.</a:t>
            </a:r>
          </a:p>
          <a:p>
            <a:pPr marL="342900" indent="-342900">
              <a:spcBef>
                <a:spcPts val="1200"/>
              </a:spcBef>
              <a:spcAft>
                <a:spcPts val="1800"/>
              </a:spcAft>
              <a:buFont typeface="Arial" panose="020B0604020202020204" pitchFamily="34" charset="0"/>
              <a:buChar char="•"/>
            </a:pPr>
            <a:r>
              <a:rPr lang="en-US" dirty="0"/>
              <a:t>How the </a:t>
            </a:r>
            <a:r>
              <a:rPr lang="en-US" b="1" dirty="0"/>
              <a:t>Employer Portal </a:t>
            </a:r>
            <a:r>
              <a:rPr lang="en-US" dirty="0"/>
              <a:t>enables organizations to manage employee certification activities, including identifying current employees, verifying required documentation such as qualifying college degrees and eligible criminal background status, and paying certification fees on behalf of staff.</a:t>
            </a:r>
          </a:p>
          <a:p>
            <a:pPr marL="342900" lvl="0" indent="-342900">
              <a:spcBef>
                <a:spcPts val="1200"/>
              </a:spcBef>
              <a:spcAft>
                <a:spcPts val="1800"/>
              </a:spcAft>
              <a:buFont typeface="Arial" panose="020B0604020202020204" pitchFamily="34" charset="0"/>
              <a:buChar char="•"/>
            </a:pPr>
            <a:r>
              <a:rPr lang="en-US" dirty="0"/>
              <a:t>How the </a:t>
            </a:r>
            <a:r>
              <a:rPr lang="en-US" b="1" dirty="0"/>
              <a:t>Training Provider/Point of Contact Portal </a:t>
            </a:r>
            <a:r>
              <a:rPr lang="en-US" dirty="0"/>
              <a:t>is used to document, monitor, and process training and credentialing activities.</a:t>
            </a:r>
          </a:p>
        </p:txBody>
      </p:sp>
      <p:sp>
        <p:nvSpPr>
          <p:cNvPr id="6" name="object 6">
            <a:extLst>
              <a:ext uri="{FF2B5EF4-FFF2-40B4-BE49-F238E27FC236}">
                <a16:creationId xmlns:a16="http://schemas.microsoft.com/office/drawing/2014/main" id="{36CBAD5C-80A4-833B-BE84-52ACEAE10746}"/>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00D48C12-56B9-D97A-F626-236F4BE73054}"/>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3</a:t>
            </a:fld>
            <a:endParaRPr spc="-25" dirty="0"/>
          </a:p>
        </p:txBody>
      </p:sp>
    </p:spTree>
    <p:custDataLst>
      <p:tags r:id="rId1"/>
    </p:custDataLst>
    <p:extLst>
      <p:ext uri="{BB962C8B-B14F-4D97-AF65-F5344CB8AC3E}">
        <p14:creationId xmlns:p14="http://schemas.microsoft.com/office/powerpoint/2010/main" val="274689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9ED2-FCDB-2E09-5EB1-6A36D35B851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C456D8-3FAE-982C-C2C4-95A9826221D1}"/>
              </a:ext>
            </a:extLst>
          </p:cNvPr>
          <p:cNvPicPr>
            <a:picLocks noChangeAspect="1"/>
          </p:cNvPicPr>
          <p:nvPr/>
        </p:nvPicPr>
        <p:blipFill>
          <a:blip r:embed="rId3">
            <a:extLst>
              <a:ext uri="{28A0092B-C50C-407E-A947-70E740481C1C}">
                <a14:useLocalDpi xmlns:a14="http://schemas.microsoft.com/office/drawing/2010/main" val="0"/>
              </a:ext>
            </a:extLst>
          </a:blip>
          <a:srcRect b="10737"/>
          <a:stretch>
            <a:fillRect/>
          </a:stretch>
        </p:blipFill>
        <p:spPr>
          <a:xfrm>
            <a:off x="238435" y="-1"/>
            <a:ext cx="11524354" cy="6858001"/>
          </a:xfrm>
          <a:prstGeom prst="rect">
            <a:avLst/>
          </a:prstGeom>
        </p:spPr>
      </p:pic>
    </p:spTree>
    <p:custDataLst>
      <p:tags r:id="rId1"/>
    </p:custDataLst>
    <p:extLst>
      <p:ext uri="{BB962C8B-B14F-4D97-AF65-F5344CB8AC3E}">
        <p14:creationId xmlns:p14="http://schemas.microsoft.com/office/powerpoint/2010/main" val="146431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5AC65-BE1A-8098-DF36-21FDDF1AFE9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25618CB-8D25-A096-CC72-BB99E97F4BDD}"/>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a:extLst>
              <a:ext uri="{FF2B5EF4-FFF2-40B4-BE49-F238E27FC236}">
                <a16:creationId xmlns:a16="http://schemas.microsoft.com/office/drawing/2014/main" id="{7F93676A-E10E-A8FB-C521-A6F2AFC45E60}"/>
              </a:ext>
            </a:extLst>
          </p:cNvPr>
          <p:cNvSpPr txBox="1">
            <a:spLocks noGrp="1"/>
          </p:cNvSpPr>
          <p:nvPr>
            <p:ph type="title"/>
          </p:nvPr>
        </p:nvSpPr>
        <p:spPr>
          <a:xfrm>
            <a:off x="419299" y="457200"/>
            <a:ext cx="7005629" cy="505267"/>
          </a:xfrm>
          <a:prstGeom prst="rect">
            <a:avLst/>
          </a:prstGeom>
        </p:spPr>
        <p:txBody>
          <a:bodyPr vert="horz" wrap="square" lIns="0" tIns="12700" rIns="0" bIns="0" rtlCol="0">
            <a:spAutoFit/>
          </a:bodyPr>
          <a:lstStyle/>
          <a:p>
            <a:pPr marL="12700">
              <a:lnSpc>
                <a:spcPct val="100000"/>
              </a:lnSpc>
              <a:spcBef>
                <a:spcPts val="100"/>
              </a:spcBef>
            </a:pPr>
            <a:r>
              <a:rPr lang="en-US" dirty="0">
                <a:solidFill>
                  <a:schemeClr val="tx1"/>
                </a:solidFill>
                <a:latin typeface="Candara" panose="020E0502030303020204" pitchFamily="34" charset="0"/>
              </a:rPr>
              <a:t>What Has Changed?</a:t>
            </a:r>
            <a:endParaRPr dirty="0">
              <a:solidFill>
                <a:schemeClr val="tx1"/>
              </a:solidFill>
              <a:latin typeface="Candara" panose="020E0502030303020204" pitchFamily="34" charset="0"/>
            </a:endParaRPr>
          </a:p>
        </p:txBody>
      </p:sp>
      <p:sp>
        <p:nvSpPr>
          <p:cNvPr id="6" name="object 6">
            <a:extLst>
              <a:ext uri="{FF2B5EF4-FFF2-40B4-BE49-F238E27FC236}">
                <a16:creationId xmlns:a16="http://schemas.microsoft.com/office/drawing/2014/main" id="{6681F2FE-FC9B-179D-8924-E2033BA5973C}"/>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9F46F4F2-4A16-F484-3E04-5F6FBC4CEA8D}"/>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5</a:t>
            </a:fld>
            <a:endParaRPr spc="-25" dirty="0"/>
          </a:p>
        </p:txBody>
      </p:sp>
      <p:graphicFrame>
        <p:nvGraphicFramePr>
          <p:cNvPr id="9" name="Table 8">
            <a:extLst>
              <a:ext uri="{FF2B5EF4-FFF2-40B4-BE49-F238E27FC236}">
                <a16:creationId xmlns:a16="http://schemas.microsoft.com/office/drawing/2014/main" id="{F33D5C92-2828-6AEA-7E41-0EE3CFC0A32D}"/>
              </a:ext>
            </a:extLst>
          </p:cNvPr>
          <p:cNvGraphicFramePr>
            <a:graphicFrameLocks noGrp="1"/>
          </p:cNvGraphicFramePr>
          <p:nvPr>
            <p:extLst>
              <p:ext uri="{D42A27DB-BD31-4B8C-83A1-F6EECF244321}">
                <p14:modId xmlns:p14="http://schemas.microsoft.com/office/powerpoint/2010/main" val="3879780949"/>
              </p:ext>
            </p:extLst>
          </p:nvPr>
        </p:nvGraphicFramePr>
        <p:xfrm>
          <a:off x="1361131" y="1142016"/>
          <a:ext cx="8962446" cy="4957029"/>
        </p:xfrm>
        <a:graphic>
          <a:graphicData uri="http://schemas.openxmlformats.org/drawingml/2006/table">
            <a:tbl>
              <a:tblPr>
                <a:tableStyleId>{7DF18680-E054-41AD-8BC1-D1AEF772440D}</a:tableStyleId>
              </a:tblPr>
              <a:tblGrid>
                <a:gridCol w="4481223">
                  <a:extLst>
                    <a:ext uri="{9D8B030D-6E8A-4147-A177-3AD203B41FA5}">
                      <a16:colId xmlns:a16="http://schemas.microsoft.com/office/drawing/2014/main" val="2016431904"/>
                    </a:ext>
                  </a:extLst>
                </a:gridCol>
                <a:gridCol w="4481223">
                  <a:extLst>
                    <a:ext uri="{9D8B030D-6E8A-4147-A177-3AD203B41FA5}">
                      <a16:colId xmlns:a16="http://schemas.microsoft.com/office/drawing/2014/main" val="1829927153"/>
                    </a:ext>
                  </a:extLst>
                </a:gridCol>
              </a:tblGrid>
              <a:tr h="550781">
                <a:tc>
                  <a:txBody>
                    <a:bodyPr/>
                    <a:lstStyle/>
                    <a:p>
                      <a:pPr>
                        <a:buNone/>
                      </a:pPr>
                      <a:r>
                        <a:rPr lang="en-US" sz="2400" b="1" dirty="0"/>
                        <a:t>Previous FCB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buNone/>
                      </a:pPr>
                      <a:r>
                        <a:rPr lang="en-US" sz="2400" b="1" dirty="0"/>
                        <a:t>New FCB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934501405"/>
                  </a:ext>
                </a:extLst>
              </a:tr>
              <a:tr h="550781">
                <a:tc>
                  <a:txBody>
                    <a:bodyPr/>
                    <a:lstStyle/>
                    <a:p>
                      <a:pPr marL="285750" indent="-285750">
                        <a:buFont typeface="Arial" panose="020B0604020202020204" pitchFamily="34" charset="0"/>
                        <a:buChar char="•"/>
                      </a:pPr>
                      <a:r>
                        <a:rPr lang="en-US"/>
                        <a:t>Multiple forms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One online application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0143439"/>
                  </a:ext>
                </a:extLst>
              </a:tr>
              <a:tr h="550781">
                <a:tc>
                  <a:txBody>
                    <a:bodyPr/>
                    <a:lstStyle/>
                    <a:p>
                      <a:pPr marL="285750" indent="-285750">
                        <a:buFont typeface="Arial" panose="020B0604020202020204" pitchFamily="34" charset="0"/>
                        <a:buChar char="•"/>
                      </a:pPr>
                      <a:r>
                        <a:rPr lang="en-US"/>
                        <a:t>Email documents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Upload directly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8298691"/>
                  </a:ext>
                </a:extLst>
              </a:tr>
              <a:tr h="550781">
                <a:tc>
                  <a:txBody>
                    <a:bodyPr/>
                    <a:lstStyle/>
                    <a:p>
                      <a:pPr marL="285750" indent="-285750">
                        <a:buFont typeface="Arial" panose="020B0604020202020204" pitchFamily="34" charset="0"/>
                        <a:buChar char="•"/>
                      </a:pPr>
                      <a:r>
                        <a:rPr lang="en-US"/>
                        <a:t>Manual tracking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Real-time dashboard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0646923"/>
                  </a:ext>
                </a:extLst>
              </a:tr>
              <a:tr h="550781">
                <a:tc>
                  <a:txBody>
                    <a:bodyPr/>
                    <a:lstStyle/>
                    <a:p>
                      <a:pPr marL="285750" indent="-285750">
                        <a:buFont typeface="Arial" panose="020B0604020202020204" pitchFamily="34" charset="0"/>
                        <a:buChar char="•"/>
                      </a:pPr>
                      <a:r>
                        <a:rPr lang="en-US"/>
                        <a:t>Call FCB for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Check status anytime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994517"/>
                  </a:ext>
                </a:extLst>
              </a:tr>
              <a:tr h="550781">
                <a:tc>
                  <a:txBody>
                    <a:bodyPr/>
                    <a:lstStyle/>
                    <a:p>
                      <a:pPr marL="285750" indent="-285750">
                        <a:buFont typeface="Arial" panose="020B0604020202020204" pitchFamily="34" charset="0"/>
                        <a:buChar char="•"/>
                      </a:pPr>
                      <a:r>
                        <a:rPr lang="en-US"/>
                        <a:t>Paper forms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Electronic workflow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7567255"/>
                  </a:ext>
                </a:extLst>
              </a:tr>
              <a:tr h="550781">
                <a:tc>
                  <a:txBody>
                    <a:bodyPr/>
                    <a:lstStyle/>
                    <a:p>
                      <a:pPr marL="285750" indent="-285750">
                        <a:buFont typeface="Arial" panose="020B0604020202020204" pitchFamily="34" charset="0"/>
                        <a:buChar char="•"/>
                      </a:pPr>
                      <a:r>
                        <a:rPr lang="en-US"/>
                        <a:t>Separate communications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a:t>Email &amp; Text Notifications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1548066"/>
                  </a:ext>
                </a:extLst>
              </a:tr>
              <a:tr h="550781">
                <a:tc>
                  <a:txBody>
                    <a:bodyPr/>
                    <a:lstStyle/>
                    <a:p>
                      <a:pPr marL="285750" indent="-285750">
                        <a:buFont typeface="Arial" panose="020B0604020202020204" pitchFamily="34" charset="0"/>
                        <a:buChar char="•"/>
                      </a:pPr>
                      <a:r>
                        <a:rPr lang="en-US" dirty="0"/>
                        <a:t>Manual follow-up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dirty="0"/>
                        <a:t>Automatic reminders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700729"/>
                  </a:ext>
                </a:extLst>
              </a:tr>
              <a:tr h="550781">
                <a:tc>
                  <a:txBody>
                    <a:bodyPr/>
                    <a:lstStyle/>
                    <a:p>
                      <a:pPr marL="285750" indent="-285750">
                        <a:buFont typeface="Arial" panose="020B0604020202020204" pitchFamily="34" charset="0"/>
                        <a:buChar char="•"/>
                      </a:pPr>
                      <a:r>
                        <a:rPr lang="en-US" dirty="0"/>
                        <a:t>Limited visibility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dirty="0"/>
                        <a:t>Real-time status for everyone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1291626"/>
                  </a:ext>
                </a:extLst>
              </a:tr>
            </a:tbl>
          </a:graphicData>
        </a:graphic>
      </p:graphicFrame>
    </p:spTree>
    <p:custDataLst>
      <p:tags r:id="rId1"/>
    </p:custDataLst>
    <p:extLst>
      <p:ext uri="{BB962C8B-B14F-4D97-AF65-F5344CB8AC3E}">
        <p14:creationId xmlns:p14="http://schemas.microsoft.com/office/powerpoint/2010/main" val="3283252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4ADF-64C1-389A-2B70-9463A5F1E70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E6A3295-25FF-E611-EC74-5F52E93A14F8}"/>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a:extLst>
              <a:ext uri="{FF2B5EF4-FFF2-40B4-BE49-F238E27FC236}">
                <a16:creationId xmlns:a16="http://schemas.microsoft.com/office/drawing/2014/main" id="{A32EC3EC-561C-3045-D7FB-5B47B004A29E}"/>
              </a:ext>
            </a:extLst>
          </p:cNvPr>
          <p:cNvSpPr txBox="1">
            <a:spLocks noGrp="1"/>
          </p:cNvSpPr>
          <p:nvPr>
            <p:ph type="title"/>
          </p:nvPr>
        </p:nvSpPr>
        <p:spPr>
          <a:xfrm>
            <a:off x="419299" y="457200"/>
            <a:ext cx="10125805" cy="505267"/>
          </a:xfrm>
          <a:prstGeom prst="rect">
            <a:avLst/>
          </a:prstGeom>
        </p:spPr>
        <p:txBody>
          <a:bodyPr vert="horz" wrap="square" lIns="0" tIns="12700" rIns="0" bIns="0" rtlCol="0">
            <a:spAutoFit/>
          </a:bodyPr>
          <a:lstStyle/>
          <a:p>
            <a:pPr marL="12700">
              <a:lnSpc>
                <a:spcPct val="100000"/>
              </a:lnSpc>
              <a:spcBef>
                <a:spcPts val="100"/>
              </a:spcBef>
            </a:pPr>
            <a:r>
              <a:rPr lang="en-US" dirty="0">
                <a:solidFill>
                  <a:schemeClr val="tx1"/>
                </a:solidFill>
                <a:latin typeface="Candara" panose="020E0502030303020204" pitchFamily="34" charset="0"/>
              </a:rPr>
              <a:t>Training Provider/Point of Contact Responsibilities</a:t>
            </a:r>
            <a:endParaRPr dirty="0">
              <a:solidFill>
                <a:schemeClr val="tx1"/>
              </a:solidFill>
              <a:latin typeface="Candara" panose="020E0502030303020204" pitchFamily="34" charset="0"/>
            </a:endParaRPr>
          </a:p>
        </p:txBody>
      </p:sp>
      <p:sp>
        <p:nvSpPr>
          <p:cNvPr id="5" name="object 5">
            <a:extLst>
              <a:ext uri="{FF2B5EF4-FFF2-40B4-BE49-F238E27FC236}">
                <a16:creationId xmlns:a16="http://schemas.microsoft.com/office/drawing/2014/main" id="{46E57B66-784A-8B52-F379-324753B3B3A5}"/>
              </a:ext>
            </a:extLst>
          </p:cNvPr>
          <p:cNvSpPr txBox="1">
            <a:spLocks noGrp="1"/>
          </p:cNvSpPr>
          <p:nvPr>
            <p:ph type="body" idx="1"/>
          </p:nvPr>
        </p:nvSpPr>
        <p:spPr>
          <a:xfrm>
            <a:off x="419299" y="1429512"/>
            <a:ext cx="9849413" cy="3747821"/>
          </a:xfrm>
          <a:prstGeom prst="rect">
            <a:avLst/>
          </a:prstGeom>
        </p:spPr>
        <p:txBody>
          <a:bodyPr vert="horz" wrap="square" lIns="0" tIns="53975" rIns="0" bIns="0" rtlCol="0">
            <a:spAutoFit/>
          </a:bodyPr>
          <a:lstStyle/>
          <a:p>
            <a:r>
              <a:rPr lang="en-US" dirty="0"/>
              <a:t>The Point of Contact:</a:t>
            </a:r>
          </a:p>
          <a:p>
            <a:endParaRPr lang="en-US" dirty="0"/>
          </a:p>
          <a:p>
            <a:pPr marL="342900" indent="-342900">
              <a:buFont typeface="Arial" panose="020B0604020202020204" pitchFamily="34" charset="0"/>
              <a:buChar char="•"/>
            </a:pPr>
            <a:r>
              <a:rPr lang="en-US" dirty="0"/>
              <a:t>Creates the Roster</a:t>
            </a:r>
          </a:p>
          <a:p>
            <a:pPr marL="342900" indent="-342900">
              <a:buFont typeface="Arial" panose="020B0604020202020204" pitchFamily="34" charset="0"/>
              <a:buChar char="•"/>
            </a:pPr>
            <a:r>
              <a:rPr lang="en-US" dirty="0"/>
              <a:t>Manages the Attendees</a:t>
            </a:r>
          </a:p>
          <a:p>
            <a:pPr marL="342900" indent="-342900">
              <a:buFont typeface="Arial" panose="020B0604020202020204" pitchFamily="34" charset="0"/>
              <a:buChar char="•"/>
            </a:pPr>
            <a:r>
              <a:rPr lang="en-US" dirty="0"/>
              <a:t>Completes the Training </a:t>
            </a:r>
          </a:p>
          <a:p>
            <a:pPr marL="342900" indent="-342900">
              <a:buFont typeface="Arial" panose="020B0604020202020204" pitchFamily="34" charset="0"/>
              <a:buChar char="•"/>
            </a:pPr>
            <a:r>
              <a:rPr lang="en-US" dirty="0"/>
              <a:t>Administers the Exam</a:t>
            </a:r>
          </a:p>
          <a:p>
            <a:pPr marL="342900" indent="-342900">
              <a:buFont typeface="Arial" panose="020B0604020202020204" pitchFamily="34" charset="0"/>
              <a:buChar char="•"/>
            </a:pPr>
            <a:r>
              <a:rPr lang="en-US" dirty="0"/>
              <a:t>Manages the Provisional Assessments/Field Observations</a:t>
            </a:r>
          </a:p>
          <a:p>
            <a:endParaRPr lang="en-US" dirty="0"/>
          </a:p>
          <a:p>
            <a:r>
              <a:rPr lang="en-US" dirty="0"/>
              <a:t>The Point of Contact ensures applicants are progressing through the certification process in a timely manner.</a:t>
            </a:r>
          </a:p>
        </p:txBody>
      </p:sp>
      <p:sp>
        <p:nvSpPr>
          <p:cNvPr id="6" name="object 6">
            <a:extLst>
              <a:ext uri="{FF2B5EF4-FFF2-40B4-BE49-F238E27FC236}">
                <a16:creationId xmlns:a16="http://schemas.microsoft.com/office/drawing/2014/main" id="{CF86E0E6-05E1-C577-FCFA-A65442830197}"/>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EA35A147-07FD-63DE-3D54-856347290FB4}"/>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6</a:t>
            </a:fld>
            <a:endParaRPr spc="-25" dirty="0"/>
          </a:p>
        </p:txBody>
      </p:sp>
    </p:spTree>
    <p:custDataLst>
      <p:tags r:id="rId1"/>
    </p:custDataLst>
    <p:extLst>
      <p:ext uri="{BB962C8B-B14F-4D97-AF65-F5344CB8AC3E}">
        <p14:creationId xmlns:p14="http://schemas.microsoft.com/office/powerpoint/2010/main" val="273448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E86CC-AEF1-55C4-1935-A7C9A45456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6E7E986-7437-90D1-1126-D3BAB7C8ACDA}"/>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a:extLst>
              <a:ext uri="{FF2B5EF4-FFF2-40B4-BE49-F238E27FC236}">
                <a16:creationId xmlns:a16="http://schemas.microsoft.com/office/drawing/2014/main" id="{41BDDCA6-68DB-D127-0D2E-976352EFB0B6}"/>
              </a:ext>
            </a:extLst>
          </p:cNvPr>
          <p:cNvSpPr txBox="1">
            <a:spLocks noGrp="1"/>
          </p:cNvSpPr>
          <p:nvPr>
            <p:ph type="title"/>
          </p:nvPr>
        </p:nvSpPr>
        <p:spPr>
          <a:xfrm>
            <a:off x="419299" y="457200"/>
            <a:ext cx="7005629" cy="505267"/>
          </a:xfrm>
          <a:prstGeom prst="rect">
            <a:avLst/>
          </a:prstGeom>
        </p:spPr>
        <p:txBody>
          <a:bodyPr vert="horz" wrap="square" lIns="0" tIns="12700" rIns="0" bIns="0" rtlCol="0">
            <a:spAutoFit/>
          </a:bodyPr>
          <a:lstStyle/>
          <a:p>
            <a:pPr marL="12700">
              <a:lnSpc>
                <a:spcPct val="100000"/>
              </a:lnSpc>
              <a:spcBef>
                <a:spcPts val="100"/>
              </a:spcBef>
            </a:pPr>
            <a:r>
              <a:rPr lang="en-US" dirty="0">
                <a:solidFill>
                  <a:schemeClr val="tx1"/>
                </a:solidFill>
                <a:latin typeface="Candara" panose="020E0502030303020204" pitchFamily="34" charset="0"/>
              </a:rPr>
              <a:t>Child Welfare Provisional Workflow </a:t>
            </a:r>
            <a:endParaRPr dirty="0">
              <a:solidFill>
                <a:schemeClr val="tx1"/>
              </a:solidFill>
              <a:latin typeface="Candara" panose="020E0502030303020204" pitchFamily="34" charset="0"/>
            </a:endParaRPr>
          </a:p>
        </p:txBody>
      </p:sp>
      <p:sp>
        <p:nvSpPr>
          <p:cNvPr id="5" name="object 5">
            <a:extLst>
              <a:ext uri="{FF2B5EF4-FFF2-40B4-BE49-F238E27FC236}">
                <a16:creationId xmlns:a16="http://schemas.microsoft.com/office/drawing/2014/main" id="{57399379-1E30-7DDA-1B17-F925B22565EE}"/>
              </a:ext>
            </a:extLst>
          </p:cNvPr>
          <p:cNvSpPr txBox="1">
            <a:spLocks noGrp="1"/>
          </p:cNvSpPr>
          <p:nvPr>
            <p:ph type="body" idx="1"/>
          </p:nvPr>
        </p:nvSpPr>
        <p:spPr>
          <a:xfrm>
            <a:off x="3904487" y="1226698"/>
            <a:ext cx="7911999" cy="4671151"/>
          </a:xfrm>
          <a:prstGeom prst="rect">
            <a:avLst/>
          </a:prstGeom>
        </p:spPr>
        <p:txBody>
          <a:bodyPr vert="horz" wrap="square" lIns="0" tIns="53975" rIns="0" bIns="0" rtlCol="0">
            <a:spAutoFit/>
          </a:bodyPr>
          <a:lstStyle/>
          <a:p>
            <a:r>
              <a:rPr lang="en-US" b="1" dirty="0">
                <a:solidFill>
                  <a:schemeClr val="tx1"/>
                </a:solidFill>
                <a:latin typeface="+mn-lt"/>
              </a:rPr>
              <a:t>Meet Our New Employee</a:t>
            </a:r>
          </a:p>
          <a:p>
            <a:r>
              <a:rPr lang="en-US" sz="1800" b="1" i="1" dirty="0">
                <a:solidFill>
                  <a:schemeClr val="tx1"/>
                </a:solidFill>
                <a:latin typeface="+mn-lt"/>
              </a:rPr>
              <a:t>A newly hired Child Welfare Protective Investigator (CWPI-P) </a:t>
            </a:r>
          </a:p>
          <a:p>
            <a:endParaRPr lang="en-US" sz="1800" b="1" i="1" dirty="0">
              <a:solidFill>
                <a:schemeClr val="tx1"/>
              </a:solidFill>
              <a:latin typeface="+mn-lt"/>
            </a:endParaRPr>
          </a:p>
          <a:p>
            <a:pPr marL="457200" indent="-457200">
              <a:buFont typeface="+mj-lt"/>
              <a:buAutoNum type="arabicPeriod"/>
            </a:pPr>
            <a:r>
              <a:rPr lang="en-US" sz="2000" dirty="0">
                <a:solidFill>
                  <a:schemeClr val="tx1"/>
                </a:solidFill>
              </a:rPr>
              <a:t>Create Account </a:t>
            </a:r>
          </a:p>
          <a:p>
            <a:pPr marL="457200" lvl="0" indent="-457200">
              <a:buFont typeface="+mj-lt"/>
              <a:buAutoNum type="arabicPeriod"/>
            </a:pPr>
            <a:r>
              <a:rPr lang="en-US" sz="2000" dirty="0">
                <a:solidFill>
                  <a:schemeClr val="tx1"/>
                </a:solidFill>
              </a:rPr>
              <a:t>Select Credential </a:t>
            </a:r>
          </a:p>
          <a:p>
            <a:pPr marL="457200" lvl="0" indent="-457200">
              <a:buFont typeface="+mj-lt"/>
              <a:buAutoNum type="arabicPeriod"/>
            </a:pPr>
            <a:r>
              <a:rPr lang="en-US" sz="2000" dirty="0">
                <a:solidFill>
                  <a:schemeClr val="tx1"/>
                </a:solidFill>
              </a:rPr>
              <a:t>Employer Verification </a:t>
            </a:r>
          </a:p>
          <a:p>
            <a:pPr marL="457200" indent="-457200">
              <a:buFont typeface="+mj-lt"/>
              <a:buAutoNum type="arabicPeriod"/>
            </a:pPr>
            <a:r>
              <a:rPr lang="en-US" sz="2000" dirty="0">
                <a:solidFill>
                  <a:schemeClr val="tx1"/>
                </a:solidFill>
              </a:rPr>
              <a:t>Complete Application </a:t>
            </a:r>
          </a:p>
          <a:p>
            <a:pPr marL="457200" lvl="0" indent="-457200">
              <a:buFont typeface="+mj-lt"/>
              <a:buAutoNum type="arabicPeriod"/>
            </a:pPr>
            <a:r>
              <a:rPr lang="en-US" sz="2000" dirty="0">
                <a:solidFill>
                  <a:schemeClr val="tx1"/>
                </a:solidFill>
              </a:rPr>
              <a:t>Submit Application </a:t>
            </a:r>
          </a:p>
          <a:p>
            <a:pPr marL="457200" lvl="0" indent="-457200">
              <a:buFont typeface="+mj-lt"/>
              <a:buAutoNum type="arabicPeriod"/>
            </a:pPr>
            <a:r>
              <a:rPr lang="en-US" sz="2000" dirty="0">
                <a:solidFill>
                  <a:schemeClr val="tx1"/>
                </a:solidFill>
              </a:rPr>
              <a:t>Monitor Status </a:t>
            </a:r>
          </a:p>
          <a:p>
            <a:pPr marL="457200" lvl="0" indent="-457200">
              <a:buFont typeface="+mj-lt"/>
              <a:buAutoNum type="arabicPeriod"/>
            </a:pPr>
            <a:r>
              <a:rPr lang="en-US" sz="2000" dirty="0">
                <a:solidFill>
                  <a:schemeClr val="tx1"/>
                </a:solidFill>
              </a:rPr>
              <a:t>Create Training Roster</a:t>
            </a:r>
          </a:p>
          <a:p>
            <a:pPr marL="457200" lvl="0" indent="-457200">
              <a:buFont typeface="+mj-lt"/>
              <a:buAutoNum type="arabicPeriod"/>
            </a:pPr>
            <a:r>
              <a:rPr lang="en-US" sz="2000" dirty="0">
                <a:solidFill>
                  <a:schemeClr val="tx1"/>
                </a:solidFill>
              </a:rPr>
              <a:t>Complete Remaining Requirements </a:t>
            </a:r>
          </a:p>
          <a:p>
            <a:pPr marL="457200" lvl="0" indent="-457200">
              <a:buFont typeface="+mj-lt"/>
              <a:buAutoNum type="arabicPeriod"/>
            </a:pPr>
            <a:r>
              <a:rPr lang="en-US" sz="2000" dirty="0">
                <a:solidFill>
                  <a:schemeClr val="tx1"/>
                </a:solidFill>
              </a:rPr>
              <a:t>Complete the Training</a:t>
            </a:r>
          </a:p>
          <a:p>
            <a:pPr marL="457200" lvl="0" indent="-457200">
              <a:buFont typeface="+mj-lt"/>
              <a:buAutoNum type="arabicPeriod"/>
            </a:pPr>
            <a:r>
              <a:rPr lang="en-US" sz="2000" dirty="0">
                <a:solidFill>
                  <a:schemeClr val="tx1"/>
                </a:solidFill>
              </a:rPr>
              <a:t>Take the Exam </a:t>
            </a:r>
          </a:p>
          <a:p>
            <a:pPr marL="457200" lvl="0" indent="-457200">
              <a:buFont typeface="+mj-lt"/>
              <a:buAutoNum type="arabicPeriod"/>
            </a:pPr>
            <a:r>
              <a:rPr lang="en-US" sz="2000" dirty="0">
                <a:solidFill>
                  <a:schemeClr val="tx1"/>
                </a:solidFill>
              </a:rPr>
              <a:t>Complete the Assessments/Observations</a:t>
            </a:r>
          </a:p>
          <a:p>
            <a:pPr marL="457200" lvl="0" indent="-457200">
              <a:buFont typeface="+mj-lt"/>
              <a:buAutoNum type="arabicPeriod"/>
            </a:pPr>
            <a:r>
              <a:rPr lang="en-US" sz="2000" dirty="0">
                <a:solidFill>
                  <a:schemeClr val="tx1"/>
                </a:solidFill>
              </a:rPr>
              <a:t>Become Certified</a:t>
            </a:r>
          </a:p>
        </p:txBody>
      </p:sp>
      <p:sp>
        <p:nvSpPr>
          <p:cNvPr id="6" name="object 6">
            <a:extLst>
              <a:ext uri="{FF2B5EF4-FFF2-40B4-BE49-F238E27FC236}">
                <a16:creationId xmlns:a16="http://schemas.microsoft.com/office/drawing/2014/main" id="{5462C9C9-E9D3-912C-CF7F-DF5231269062}"/>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103D5988-DC6E-06A1-46BD-F76DC6E83AED}"/>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7</a:t>
            </a:fld>
            <a:endParaRPr spc="-25" dirty="0"/>
          </a:p>
        </p:txBody>
      </p:sp>
      <p:pic>
        <p:nvPicPr>
          <p:cNvPr id="8" name="Picture 7">
            <a:extLst>
              <a:ext uri="{FF2B5EF4-FFF2-40B4-BE49-F238E27FC236}">
                <a16:creationId xmlns:a16="http://schemas.microsoft.com/office/drawing/2014/main" id="{3E97612F-ADA7-AF61-90DE-1E95B94B1F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163" y="1434007"/>
            <a:ext cx="2837688" cy="4256532"/>
          </a:xfrm>
          <a:prstGeom prst="rect">
            <a:avLst/>
          </a:prstGeom>
        </p:spPr>
      </p:pic>
    </p:spTree>
    <p:custDataLst>
      <p:tags r:id="rId1"/>
    </p:custDataLst>
    <p:extLst>
      <p:ext uri="{BB962C8B-B14F-4D97-AF65-F5344CB8AC3E}">
        <p14:creationId xmlns:p14="http://schemas.microsoft.com/office/powerpoint/2010/main" val="2175521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DB3C8-3AE7-7D7F-AB59-A8458C672D6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7D5302-B96F-805E-472F-7A4966F3B478}"/>
              </a:ext>
            </a:extLst>
          </p:cNvPr>
          <p:cNvSpPr/>
          <p:nvPr/>
        </p:nvSpPr>
        <p:spPr>
          <a:xfrm>
            <a:off x="11760708" y="6371844"/>
            <a:ext cx="431800" cy="431800"/>
          </a:xfrm>
          <a:custGeom>
            <a:avLst/>
            <a:gdLst/>
            <a:ahLst/>
            <a:cxnLst/>
            <a:rect l="l" t="t" r="r" b="b"/>
            <a:pathLst>
              <a:path w="431800" h="431800">
                <a:moveTo>
                  <a:pt x="431292" y="0"/>
                </a:moveTo>
                <a:lnTo>
                  <a:pt x="0" y="0"/>
                </a:lnTo>
                <a:lnTo>
                  <a:pt x="0" y="431291"/>
                </a:lnTo>
                <a:lnTo>
                  <a:pt x="431292" y="431291"/>
                </a:lnTo>
                <a:lnTo>
                  <a:pt x="431292" y="0"/>
                </a:lnTo>
                <a:close/>
              </a:path>
            </a:pathLst>
          </a:custGeom>
          <a:solidFill>
            <a:srgbClr val="3E3E3E"/>
          </a:solidFill>
        </p:spPr>
        <p:txBody>
          <a:bodyPr wrap="square" lIns="0" tIns="0" rIns="0" bIns="0" rtlCol="0"/>
          <a:lstStyle/>
          <a:p>
            <a:endParaRPr/>
          </a:p>
        </p:txBody>
      </p:sp>
      <p:sp>
        <p:nvSpPr>
          <p:cNvPr id="3" name="object 3">
            <a:extLst>
              <a:ext uri="{FF2B5EF4-FFF2-40B4-BE49-F238E27FC236}">
                <a16:creationId xmlns:a16="http://schemas.microsoft.com/office/drawing/2014/main" id="{20702E0A-0267-4496-0FDF-F1430E78A1C2}"/>
              </a:ext>
            </a:extLst>
          </p:cNvPr>
          <p:cNvSpPr txBox="1">
            <a:spLocks noGrp="1"/>
          </p:cNvSpPr>
          <p:nvPr>
            <p:ph type="title"/>
          </p:nvPr>
        </p:nvSpPr>
        <p:spPr>
          <a:xfrm>
            <a:off x="419299" y="457200"/>
            <a:ext cx="7005629" cy="505267"/>
          </a:xfrm>
          <a:prstGeom prst="rect">
            <a:avLst/>
          </a:prstGeom>
        </p:spPr>
        <p:txBody>
          <a:bodyPr vert="horz" wrap="square" lIns="0" tIns="12700" rIns="0" bIns="0" rtlCol="0">
            <a:spAutoFit/>
          </a:bodyPr>
          <a:lstStyle/>
          <a:p>
            <a:pPr marL="12700">
              <a:lnSpc>
                <a:spcPct val="100000"/>
              </a:lnSpc>
              <a:spcBef>
                <a:spcPts val="100"/>
              </a:spcBef>
            </a:pPr>
            <a:r>
              <a:rPr lang="en-US" dirty="0">
                <a:solidFill>
                  <a:schemeClr val="tx1"/>
                </a:solidFill>
                <a:latin typeface="Candara" panose="020E0502030303020204" pitchFamily="34" charset="0"/>
              </a:rPr>
              <a:t>Who Does What? </a:t>
            </a:r>
            <a:endParaRPr dirty="0">
              <a:solidFill>
                <a:schemeClr val="tx1"/>
              </a:solidFill>
              <a:latin typeface="Candara" panose="020E0502030303020204" pitchFamily="34" charset="0"/>
            </a:endParaRPr>
          </a:p>
        </p:txBody>
      </p:sp>
      <p:sp>
        <p:nvSpPr>
          <p:cNvPr id="6" name="object 6">
            <a:extLst>
              <a:ext uri="{FF2B5EF4-FFF2-40B4-BE49-F238E27FC236}">
                <a16:creationId xmlns:a16="http://schemas.microsoft.com/office/drawing/2014/main" id="{51B5F44D-4F99-D4F2-95A6-6304E9CAB101}"/>
              </a:ext>
            </a:extLst>
          </p:cNvPr>
          <p:cNvSpPr txBox="1">
            <a:spLocks noGrp="1"/>
          </p:cNvSpPr>
          <p:nvPr>
            <p:ph type="ftr" sz="quarter" idx="5"/>
          </p:nvPr>
        </p:nvSpPr>
        <p:spPr>
          <a:prstGeom prst="rect">
            <a:avLst/>
          </a:prstGeom>
        </p:spPr>
        <p:txBody>
          <a:bodyPr vert="horz" wrap="square" lIns="0" tIns="0" rIns="0" bIns="0" rtlCol="0">
            <a:spAutoFit/>
          </a:bodyPr>
          <a:lstStyle/>
          <a:p>
            <a:pPr marL="12700">
              <a:lnSpc>
                <a:spcPts val="1950"/>
              </a:lnSpc>
            </a:pPr>
            <a:r>
              <a:rPr spc="-25" dirty="0"/>
              <a:t>FCB</a:t>
            </a:r>
          </a:p>
        </p:txBody>
      </p:sp>
      <p:sp>
        <p:nvSpPr>
          <p:cNvPr id="7" name="object 7">
            <a:extLst>
              <a:ext uri="{FF2B5EF4-FFF2-40B4-BE49-F238E27FC236}">
                <a16:creationId xmlns:a16="http://schemas.microsoft.com/office/drawing/2014/main" id="{09FCA9C1-575E-11A4-12C5-270399471025}"/>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30"/>
              </a:lnSpc>
            </a:pPr>
            <a:fld id="{81D60167-4931-47E6-BA6A-407CBD079E47}" type="slidenum">
              <a:rPr spc="-25" dirty="0"/>
              <a:t>8</a:t>
            </a:fld>
            <a:endParaRPr spc="-25" dirty="0"/>
          </a:p>
        </p:txBody>
      </p:sp>
      <p:graphicFrame>
        <p:nvGraphicFramePr>
          <p:cNvPr id="4" name="Table 3">
            <a:extLst>
              <a:ext uri="{FF2B5EF4-FFF2-40B4-BE49-F238E27FC236}">
                <a16:creationId xmlns:a16="http://schemas.microsoft.com/office/drawing/2014/main" id="{EE1CF9CA-BFE3-285A-AD25-6B7CC694945D}"/>
              </a:ext>
            </a:extLst>
          </p:cNvPr>
          <p:cNvGraphicFramePr>
            <a:graphicFrameLocks noGrp="1"/>
          </p:cNvGraphicFramePr>
          <p:nvPr>
            <p:extLst>
              <p:ext uri="{D42A27DB-BD31-4B8C-83A1-F6EECF244321}">
                <p14:modId xmlns:p14="http://schemas.microsoft.com/office/powerpoint/2010/main" val="1426417698"/>
              </p:ext>
            </p:extLst>
          </p:nvPr>
        </p:nvGraphicFramePr>
        <p:xfrm>
          <a:off x="419298" y="1271016"/>
          <a:ext cx="11257590" cy="4151380"/>
        </p:xfrm>
        <a:graphic>
          <a:graphicData uri="http://schemas.openxmlformats.org/drawingml/2006/table">
            <a:tbl>
              <a:tblPr>
                <a:tableStyleId>{F5AB1C69-6EDB-4FF4-983F-18BD219EF322}</a:tableStyleId>
              </a:tblPr>
              <a:tblGrid>
                <a:gridCol w="3348030">
                  <a:extLst>
                    <a:ext uri="{9D8B030D-6E8A-4147-A177-3AD203B41FA5}">
                      <a16:colId xmlns:a16="http://schemas.microsoft.com/office/drawing/2014/main" val="1651337790"/>
                    </a:ext>
                  </a:extLst>
                </a:gridCol>
                <a:gridCol w="7909560">
                  <a:extLst>
                    <a:ext uri="{9D8B030D-6E8A-4147-A177-3AD203B41FA5}">
                      <a16:colId xmlns:a16="http://schemas.microsoft.com/office/drawing/2014/main" val="2126443993"/>
                    </a:ext>
                  </a:extLst>
                </a:gridCol>
              </a:tblGrid>
              <a:tr h="513980">
                <a:tc>
                  <a:txBody>
                    <a:bodyPr/>
                    <a:lstStyle/>
                    <a:p>
                      <a:pPr>
                        <a:buNone/>
                      </a:pPr>
                      <a:r>
                        <a:rPr lang="en-US" sz="2400" b="1" dirty="0"/>
                        <a:t>User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buNone/>
                      </a:pPr>
                      <a:r>
                        <a:rPr lang="en-US" sz="2400" b="1" dirty="0"/>
                        <a:t>Responsibility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939342553"/>
                  </a:ext>
                </a:extLst>
              </a:tr>
              <a:tr h="909350">
                <a:tc>
                  <a:txBody>
                    <a:bodyPr/>
                    <a:lstStyle/>
                    <a:p>
                      <a:pPr>
                        <a:buNone/>
                      </a:pPr>
                      <a:r>
                        <a:rPr lang="en-US" sz="2000" b="1" dirty="0"/>
                        <a:t>Applicant</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2000" dirty="0"/>
                        <a:t>Apply, upload documents, monitor progress, attend training, and take the exam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0063656"/>
                  </a:ext>
                </a:extLst>
              </a:tr>
              <a:tr h="909350">
                <a:tc>
                  <a:txBody>
                    <a:bodyPr/>
                    <a:lstStyle/>
                    <a:p>
                      <a:pPr>
                        <a:buNone/>
                      </a:pPr>
                      <a:r>
                        <a:rPr lang="en-US" sz="2000" b="1" dirty="0"/>
                        <a:t>Employer</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2000" dirty="0"/>
                        <a:t>Verify Level 2 background, verify employment, verify formal education, and pay fees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0182495"/>
                  </a:ext>
                </a:extLst>
              </a:tr>
              <a:tr h="909350">
                <a:tc>
                  <a:txBody>
                    <a:bodyPr/>
                    <a:lstStyle/>
                    <a:p>
                      <a:pPr>
                        <a:buNone/>
                      </a:pPr>
                      <a:r>
                        <a:rPr lang="en-US" sz="2000" b="1" dirty="0"/>
                        <a:t>Training Provider</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2000" dirty="0"/>
                        <a:t>Create the roster, track attendance, complete the training, proctor the exam, and submit the provisional assessments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482221"/>
                  </a:ext>
                </a:extLst>
              </a:tr>
              <a:tr h="909350">
                <a:tc>
                  <a:txBody>
                    <a:bodyPr/>
                    <a:lstStyle/>
                    <a:p>
                      <a:pPr>
                        <a:buNone/>
                      </a:pPr>
                      <a:r>
                        <a:rPr lang="en-US" sz="2000" b="1" dirty="0"/>
                        <a:t>FCB Staff </a:t>
                      </a:r>
                      <a:r>
                        <a:rPr lang="en-US" sz="2000" dirty="0"/>
                        <a:t>– Certification Specialists and Examiner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2000" dirty="0"/>
                        <a:t>Review, final approval, exam registration, import exam results, and issue certification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804963"/>
                  </a:ext>
                </a:extLst>
              </a:tr>
            </a:tbl>
          </a:graphicData>
        </a:graphic>
      </p:graphicFrame>
    </p:spTree>
    <p:custDataLst>
      <p:tags r:id="rId1"/>
    </p:custDataLst>
    <p:extLst>
      <p:ext uri="{BB962C8B-B14F-4D97-AF65-F5344CB8AC3E}">
        <p14:creationId xmlns:p14="http://schemas.microsoft.com/office/powerpoint/2010/main" val="56029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25ED7-222E-A0CB-7440-0E8C8820DA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B4AC13-9594-AF29-185B-816623A45AF3}"/>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2F2F2"/>
          </a:solidFill>
        </p:spPr>
        <p:txBody>
          <a:bodyPr wrap="square" lIns="0" tIns="0" rIns="0" bIns="0" rtlCol="0"/>
          <a:lstStyle/>
          <a:p>
            <a:endParaRPr/>
          </a:p>
        </p:txBody>
      </p:sp>
      <p:pic>
        <p:nvPicPr>
          <p:cNvPr id="17" name="Picture 16" descr="A person working on a computer&#10;&#10;Description automatically generated with medium confidence">
            <a:extLst>
              <a:ext uri="{FF2B5EF4-FFF2-40B4-BE49-F238E27FC236}">
                <a16:creationId xmlns:a16="http://schemas.microsoft.com/office/drawing/2014/main" id="{93AD514C-5C53-CC03-4D8A-B05753D2117C}"/>
              </a:ext>
            </a:extLst>
          </p:cNvPr>
          <p:cNvPicPr>
            <a:picLocks noChangeAspect="1"/>
          </p:cNvPicPr>
          <p:nvPr/>
        </p:nvPicPr>
        <p:blipFill rotWithShape="1">
          <a:blip r:embed="rId3" cstate="print">
            <a:alphaModFix amt="50000"/>
            <a:extLst>
              <a:ext uri="{28A0092B-C50C-407E-A947-70E740481C1C}">
                <a14:useLocalDpi xmlns:a14="http://schemas.microsoft.com/office/drawing/2010/main" val="0"/>
              </a:ext>
            </a:extLst>
          </a:blip>
          <a:srcRect l="13442" r="38413"/>
          <a:stretch/>
        </p:blipFill>
        <p:spPr>
          <a:xfrm>
            <a:off x="0" y="0"/>
            <a:ext cx="9448800" cy="6472568"/>
          </a:xfrm>
          <a:prstGeom prst="rect">
            <a:avLst/>
          </a:prstGeom>
        </p:spPr>
      </p:pic>
      <p:grpSp>
        <p:nvGrpSpPr>
          <p:cNvPr id="3" name="object 3">
            <a:extLst>
              <a:ext uri="{FF2B5EF4-FFF2-40B4-BE49-F238E27FC236}">
                <a16:creationId xmlns:a16="http://schemas.microsoft.com/office/drawing/2014/main" id="{67AB084C-3186-4025-801F-435AEF8706E0}"/>
              </a:ext>
            </a:extLst>
          </p:cNvPr>
          <p:cNvGrpSpPr/>
          <p:nvPr/>
        </p:nvGrpSpPr>
        <p:grpSpPr>
          <a:xfrm>
            <a:off x="0" y="6803135"/>
            <a:ext cx="12192635" cy="55244"/>
            <a:chOff x="0" y="6803135"/>
            <a:chExt cx="12192635" cy="55244"/>
          </a:xfrm>
        </p:grpSpPr>
        <p:sp>
          <p:nvSpPr>
            <p:cNvPr id="4" name="object 4">
              <a:extLst>
                <a:ext uri="{FF2B5EF4-FFF2-40B4-BE49-F238E27FC236}">
                  <a16:creationId xmlns:a16="http://schemas.microsoft.com/office/drawing/2014/main" id="{E7F0F3A5-E256-9B01-DAE8-06DB696A275F}"/>
                </a:ext>
              </a:extLst>
            </p:cNvPr>
            <p:cNvSpPr/>
            <p:nvPr/>
          </p:nvSpPr>
          <p:spPr>
            <a:xfrm>
              <a:off x="9779507" y="6803135"/>
              <a:ext cx="1981200" cy="55244"/>
            </a:xfrm>
            <a:custGeom>
              <a:avLst/>
              <a:gdLst/>
              <a:ahLst/>
              <a:cxnLst/>
              <a:rect l="l" t="t" r="r" b="b"/>
              <a:pathLst>
                <a:path w="1981200" h="55245">
                  <a:moveTo>
                    <a:pt x="1981200" y="0"/>
                  </a:moveTo>
                  <a:lnTo>
                    <a:pt x="0" y="0"/>
                  </a:lnTo>
                  <a:lnTo>
                    <a:pt x="0" y="54864"/>
                  </a:lnTo>
                  <a:lnTo>
                    <a:pt x="1981200" y="54864"/>
                  </a:lnTo>
                  <a:lnTo>
                    <a:pt x="1981200" y="0"/>
                  </a:lnTo>
                  <a:close/>
                </a:path>
              </a:pathLst>
            </a:custGeom>
            <a:solidFill>
              <a:srgbClr val="DBDBDB"/>
            </a:solidFill>
          </p:spPr>
          <p:txBody>
            <a:bodyPr wrap="square" lIns="0" tIns="0" rIns="0" bIns="0" rtlCol="0"/>
            <a:lstStyle/>
            <a:p>
              <a:endParaRPr/>
            </a:p>
          </p:txBody>
        </p:sp>
        <p:sp>
          <p:nvSpPr>
            <p:cNvPr id="5" name="object 5">
              <a:extLst>
                <a:ext uri="{FF2B5EF4-FFF2-40B4-BE49-F238E27FC236}">
                  <a16:creationId xmlns:a16="http://schemas.microsoft.com/office/drawing/2014/main" id="{1935D101-5EAE-D219-BE9C-115DD7BBAC7B}"/>
                </a:ext>
              </a:extLst>
            </p:cNvPr>
            <p:cNvSpPr/>
            <p:nvPr/>
          </p:nvSpPr>
          <p:spPr>
            <a:xfrm>
              <a:off x="0" y="6803135"/>
              <a:ext cx="9779635" cy="55244"/>
            </a:xfrm>
            <a:custGeom>
              <a:avLst/>
              <a:gdLst/>
              <a:ahLst/>
              <a:cxnLst/>
              <a:rect l="l" t="t" r="r" b="b"/>
              <a:pathLst>
                <a:path w="9779635" h="55245">
                  <a:moveTo>
                    <a:pt x="9779508" y="0"/>
                  </a:moveTo>
                  <a:lnTo>
                    <a:pt x="0" y="0"/>
                  </a:lnTo>
                  <a:lnTo>
                    <a:pt x="0" y="54864"/>
                  </a:lnTo>
                  <a:lnTo>
                    <a:pt x="9779508" y="54864"/>
                  </a:lnTo>
                  <a:lnTo>
                    <a:pt x="9779508" y="0"/>
                  </a:lnTo>
                  <a:close/>
                </a:path>
              </a:pathLst>
            </a:custGeom>
            <a:solidFill>
              <a:srgbClr val="E80554"/>
            </a:solidFill>
          </p:spPr>
          <p:txBody>
            <a:bodyPr wrap="square" lIns="0" tIns="0" rIns="0" bIns="0" rtlCol="0"/>
            <a:lstStyle/>
            <a:p>
              <a:endParaRPr/>
            </a:p>
          </p:txBody>
        </p:sp>
        <p:sp>
          <p:nvSpPr>
            <p:cNvPr id="6" name="object 6">
              <a:extLst>
                <a:ext uri="{FF2B5EF4-FFF2-40B4-BE49-F238E27FC236}">
                  <a16:creationId xmlns:a16="http://schemas.microsoft.com/office/drawing/2014/main" id="{B12050F2-1FB8-9C7F-30B5-09507AEA08C1}"/>
                </a:ext>
              </a:extLst>
            </p:cNvPr>
            <p:cNvSpPr/>
            <p:nvPr/>
          </p:nvSpPr>
          <p:spPr>
            <a:xfrm>
              <a:off x="11760707" y="6803135"/>
              <a:ext cx="431800" cy="55244"/>
            </a:xfrm>
            <a:custGeom>
              <a:avLst/>
              <a:gdLst/>
              <a:ahLst/>
              <a:cxnLst/>
              <a:rect l="l" t="t" r="r" b="b"/>
              <a:pathLst>
                <a:path w="431800" h="55245">
                  <a:moveTo>
                    <a:pt x="431304" y="0"/>
                  </a:moveTo>
                  <a:lnTo>
                    <a:pt x="0" y="0"/>
                  </a:lnTo>
                  <a:lnTo>
                    <a:pt x="0" y="54864"/>
                  </a:lnTo>
                  <a:lnTo>
                    <a:pt x="431304" y="54864"/>
                  </a:lnTo>
                  <a:lnTo>
                    <a:pt x="431304" y="0"/>
                  </a:lnTo>
                  <a:close/>
                </a:path>
              </a:pathLst>
            </a:custGeom>
            <a:solidFill>
              <a:srgbClr val="25C6E3"/>
            </a:solidFill>
          </p:spPr>
          <p:txBody>
            <a:bodyPr wrap="square" lIns="0" tIns="0" rIns="0" bIns="0" rtlCol="0"/>
            <a:lstStyle/>
            <a:p>
              <a:endParaRPr/>
            </a:p>
          </p:txBody>
        </p:sp>
      </p:grpSp>
      <p:sp>
        <p:nvSpPr>
          <p:cNvPr id="12" name="object 12">
            <a:extLst>
              <a:ext uri="{FF2B5EF4-FFF2-40B4-BE49-F238E27FC236}">
                <a16:creationId xmlns:a16="http://schemas.microsoft.com/office/drawing/2014/main" id="{420A38C1-89A2-7A59-7797-A68E1A8260D3}"/>
              </a:ext>
            </a:extLst>
          </p:cNvPr>
          <p:cNvSpPr/>
          <p:nvPr/>
        </p:nvSpPr>
        <p:spPr>
          <a:xfrm>
            <a:off x="5545455" y="4724400"/>
            <a:ext cx="6189345" cy="990600"/>
          </a:xfrm>
          <a:custGeom>
            <a:avLst/>
            <a:gdLst/>
            <a:ahLst/>
            <a:cxnLst/>
            <a:rect l="l" t="t" r="r" b="b"/>
            <a:pathLst>
              <a:path w="6189345" h="1771014">
                <a:moveTo>
                  <a:pt x="6188963" y="0"/>
                </a:moveTo>
                <a:lnTo>
                  <a:pt x="0" y="0"/>
                </a:lnTo>
                <a:lnTo>
                  <a:pt x="0" y="1770888"/>
                </a:lnTo>
                <a:lnTo>
                  <a:pt x="6188963" y="1770888"/>
                </a:lnTo>
                <a:lnTo>
                  <a:pt x="6188963" y="0"/>
                </a:lnTo>
                <a:close/>
              </a:path>
            </a:pathLst>
          </a:custGeom>
          <a:solidFill>
            <a:srgbClr val="000000">
              <a:alpha val="79998"/>
            </a:srgbClr>
          </a:solidFill>
        </p:spPr>
        <p:txBody>
          <a:bodyPr wrap="square" lIns="0" tIns="0" rIns="0" bIns="0" rtlCol="0"/>
          <a:lstStyle/>
          <a:p>
            <a:endParaRPr/>
          </a:p>
        </p:txBody>
      </p:sp>
      <p:sp>
        <p:nvSpPr>
          <p:cNvPr id="13" name="object 13">
            <a:extLst>
              <a:ext uri="{FF2B5EF4-FFF2-40B4-BE49-F238E27FC236}">
                <a16:creationId xmlns:a16="http://schemas.microsoft.com/office/drawing/2014/main" id="{08472D89-2E47-74EE-63E4-5962A71448F4}"/>
              </a:ext>
            </a:extLst>
          </p:cNvPr>
          <p:cNvSpPr txBox="1"/>
          <p:nvPr/>
        </p:nvSpPr>
        <p:spPr>
          <a:xfrm>
            <a:off x="4489704" y="4843956"/>
            <a:ext cx="7092696" cy="751488"/>
          </a:xfrm>
          <a:prstGeom prst="rect">
            <a:avLst/>
          </a:prstGeom>
        </p:spPr>
        <p:txBody>
          <a:bodyPr vert="horz" wrap="square" lIns="0" tIns="12700" rIns="0" bIns="0" rtlCol="0">
            <a:spAutoFit/>
          </a:bodyPr>
          <a:lstStyle/>
          <a:p>
            <a:pPr marL="2898775" algn="r">
              <a:lnSpc>
                <a:spcPct val="100000"/>
              </a:lnSpc>
              <a:spcBef>
                <a:spcPts val="100"/>
              </a:spcBef>
            </a:pPr>
            <a:r>
              <a:rPr lang="en-US" sz="4800" b="1" dirty="0">
                <a:solidFill>
                  <a:srgbClr val="FFFFFF"/>
                </a:solidFill>
                <a:latin typeface="Candara"/>
                <a:cs typeface="Candara"/>
              </a:rPr>
              <a:t>Demonstration</a:t>
            </a:r>
            <a:endParaRPr sz="4800" dirty="0">
              <a:latin typeface="Candara"/>
              <a:cs typeface="Candara"/>
            </a:endParaRPr>
          </a:p>
        </p:txBody>
      </p:sp>
      <p:pic>
        <p:nvPicPr>
          <p:cNvPr id="15" name="object 15">
            <a:extLst>
              <a:ext uri="{FF2B5EF4-FFF2-40B4-BE49-F238E27FC236}">
                <a16:creationId xmlns:a16="http://schemas.microsoft.com/office/drawing/2014/main" id="{F7236645-D5CB-7571-AB0D-99C1A2696BD1}"/>
              </a:ext>
            </a:extLst>
          </p:cNvPr>
          <p:cNvPicPr/>
          <p:nvPr/>
        </p:nvPicPr>
        <p:blipFill>
          <a:blip r:embed="rId4" cstate="print"/>
          <a:stretch>
            <a:fillRect/>
          </a:stretch>
        </p:blipFill>
        <p:spPr>
          <a:xfrm>
            <a:off x="10177274" y="577596"/>
            <a:ext cx="1557526" cy="1556003"/>
          </a:xfrm>
          <a:prstGeom prst="rect">
            <a:avLst/>
          </a:prstGeom>
        </p:spPr>
      </p:pic>
    </p:spTree>
    <p:custDataLst>
      <p:tags r:id="rId1"/>
    </p:custDataLst>
    <p:extLst>
      <p:ext uri="{BB962C8B-B14F-4D97-AF65-F5344CB8AC3E}">
        <p14:creationId xmlns:p14="http://schemas.microsoft.com/office/powerpoint/2010/main" val="911333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5C6E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1541</TotalTime>
  <Words>493</Words>
  <Application>Microsoft Office PowerPoint</Application>
  <PresentationFormat>Widescreen</PresentationFormat>
  <Paragraphs>101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Candara</vt:lpstr>
      <vt:lpstr>Corbel</vt:lpstr>
      <vt:lpstr>Office Theme</vt:lpstr>
      <vt:lpstr>PowerPoint Presentation</vt:lpstr>
      <vt:lpstr>Welcome</vt:lpstr>
      <vt:lpstr>Agenda</vt:lpstr>
      <vt:lpstr>PowerPoint Presentation</vt:lpstr>
      <vt:lpstr>What Has Changed?</vt:lpstr>
      <vt:lpstr>Training Provider/Point of Contact Responsibilities</vt:lpstr>
      <vt:lpstr>Child Welfare Provisional Workflow </vt:lpstr>
      <vt:lpstr>Who Does What?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Pam</dc:creator>
  <cp:lastModifiedBy>Cindy Granquist</cp:lastModifiedBy>
  <cp:revision>32</cp:revision>
  <cp:lastPrinted>2026-07-22T17:03:22Z</cp:lastPrinted>
  <dcterms:created xsi:type="dcterms:W3CDTF">2022-08-10T18:59:48Z</dcterms:created>
  <dcterms:modified xsi:type="dcterms:W3CDTF">2026-07-23T15:12:20Z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Created">
    <vt:filetime>2022-04-18T00:00:00Z</vt:filetime>
  </property>
  <property fmtid="{D5CDD505-2E9C-101B-9397-08002B2CF9AE}" pid="4" name="Creator">
    <vt:lpwstr>Acrobat PDFMaker 11 for PowerPoint</vt:lpwstr>
  </property>
  <property fmtid="{D5CDD505-2E9C-101B-9397-08002B2CF9AE}" pid="5" name="LastSaved">
    <vt:filetime>2022-08-10T00:00:00Z</vt:filetime>
  </property>
  <property fmtid="{D5CDD505-2E9C-101B-9397-08002B2CF9AE}" pid="6" name="Producer">
    <vt:lpwstr>Adobe PDF Library 11.0</vt:lpwstr>
  </property>
  <property fmtid="{D5CDD505-2E9C-101B-9397-08002B2CF9AE}" pid="7" name="ArticulateGUID">
    <vt:lpwstr>2BB84735-4E79-460B-8ECC-37F7B5618A8E</vt:lpwstr>
  </property>
  <property fmtid="{D5CDD505-2E9C-101B-9397-08002B2CF9AE}" pid="8" name="ArticulatePath">
    <vt:lpwstr>https://flcertificationboard-my.sharepoint.com/personal/cgranquist_flcertificationboard_org/Documents/Documents/Amy's Courses/Palm Beach School District - BHT/FCB Tutorials_CBHT_P_StepbyStepGuideForPalmBeachSchools</vt:lpwstr>
  </property>
</Properties>
</file>